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j7lWDKXXbiucLi/Vtmajyjm8faU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30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a4c052af2f_0_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a4c052af2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Implemented by Ellie</a:t>
            </a:r>
            <a:endParaRPr/>
          </a:p>
          <a:p>
            <a:pPr marL="0" lvl="0" indent="0" algn="l" rtl="0">
              <a:spcBef>
                <a:spcPts val="0"/>
              </a:spcBef>
              <a:spcAft>
                <a:spcPts val="0"/>
              </a:spcAft>
              <a:buNone/>
            </a:pPr>
            <a:r>
              <a:rPr lang="en-US"/>
              <a:t>Originally two buttons for f2c or c2f implemented by Andre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a4c052af2f_0_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a4c052af2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a4c052af2f_0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a4c052af2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Implemented by Andre</a:t>
            </a:r>
            <a:endParaRPr/>
          </a:p>
          <a:p>
            <a:pPr marL="0" lvl="0" indent="0" algn="l" rtl="0">
              <a:spcBef>
                <a:spcPts val="0"/>
              </a:spcBef>
              <a:spcAft>
                <a:spcPts val="0"/>
              </a:spcAft>
              <a:buNone/>
            </a:pPr>
            <a:r>
              <a:rPr lang="en-US"/>
              <a:t>Kelvin added by Ellie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a4c052af2f_0_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a4c052af2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a4c052af2f_0_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a4c052af2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Implemented by Andre with help from Ellie</a:t>
            </a:r>
            <a:endParaRPr/>
          </a:p>
          <a:p>
            <a:pPr marL="0" lvl="0" indent="0" algn="l" rtl="0">
              <a:spcBef>
                <a:spcPts val="0"/>
              </a:spcBef>
              <a:spcAft>
                <a:spcPts val="0"/>
              </a:spcAft>
              <a:buNone/>
            </a:pPr>
            <a:r>
              <a:rPr lang="en-US"/>
              <a:t>Ellie updated colors to use hex values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a4c052af2f_0_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a4c052af2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a4c052af2f_0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a4c052af2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Implemented by Ellie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a4c052af2f_0_1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a4c052af2f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b22154085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1b22154085c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b22154085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1b22154085c_0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b22154085c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g1b22154085c_0_1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b22154085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g1b22154085c_0_1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b22154085c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1b22154085c_0_2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b22154085c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g1b22154085c_0_2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a4c052af2f_0_1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a4c052af2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Implemented by Andre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a4c052af2f_0_1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a4c052af2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a4c052af2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g1a4c052af2f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a4c052af2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1a4c052af2f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a4c052af2f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a4c052af2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Implemented by Ellie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a4c052af2f_0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a4c052af2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
        <p:cNvGrpSpPr/>
        <p:nvPr/>
      </p:nvGrpSpPr>
      <p:grpSpPr>
        <a:xfrm>
          <a:off x="0" y="0"/>
          <a:ext cx="0" cy="0"/>
          <a:chOff x="0" y="0"/>
          <a:chExt cx="0" cy="0"/>
        </a:xfrm>
      </p:grpSpPr>
      <p:sp>
        <p:nvSpPr>
          <p:cNvPr id="12" name="Google Shape;1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3"/>
          <p:cNvSpPr>
            <a:spLocks noGrp="1"/>
          </p:cNvSpPr>
          <p:nvPr>
            <p:ph type="pic" idx="2"/>
          </p:nvPr>
        </p:nvSpPr>
        <p:spPr>
          <a:xfrm>
            <a:off x="5183188" y="987425"/>
            <a:ext cx="6172200" cy="4873625"/>
          </a:xfrm>
          <a:prstGeom prst="rect">
            <a:avLst/>
          </a:prstGeom>
          <a:noFill/>
          <a:ln>
            <a:noFill/>
          </a:ln>
        </p:spPr>
      </p:sp>
      <p:sp>
        <p:nvSpPr>
          <p:cNvPr id="14" name="Google Shape;1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 name="Google Shape;1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9" name="Google Shape;8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
        <p:cNvGrpSpPr/>
        <p:nvPr/>
      </p:nvGrpSpPr>
      <p:grpSpPr>
        <a:xfrm>
          <a:off x="0" y="0"/>
          <a:ext cx="0" cy="0"/>
          <a:chOff x="0" y="0"/>
          <a:chExt cx="0" cy="0"/>
        </a:xfrm>
      </p:grpSpPr>
      <p:sp>
        <p:nvSpPr>
          <p:cNvPr id="19" name="Google Shape;19;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 name="Google Shape;21;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3" name="Google Shape;23;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3" name="Google Shape;8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84" name="Google Shape;8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85" name="Google Shape;85;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p1"/>
          <p:cNvSpPr/>
          <p:nvPr/>
        </p:nvSpPr>
        <p:spPr>
          <a:xfrm>
            <a:off x="-2" y="0"/>
            <a:ext cx="12192004"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97;p1"/>
          <p:cNvSpPr/>
          <p:nvPr/>
        </p:nvSpPr>
        <p:spPr>
          <a:xfrm rot="10800000" flipH="1">
            <a:off x="-484" y="-1"/>
            <a:ext cx="8111296" cy="6858000"/>
          </a:xfrm>
          <a:prstGeom prst="rect">
            <a:avLst/>
          </a:prstGeom>
          <a:gradFill>
            <a:gsLst>
              <a:gs pos="0">
                <a:srgbClr val="000000">
                  <a:alpha val="93725"/>
                </a:srgbClr>
              </a:gs>
              <a:gs pos="8000">
                <a:srgbClr val="000000">
                  <a:alpha val="93725"/>
                </a:srgbClr>
              </a:gs>
              <a:gs pos="100000">
                <a:schemeClr val="accent1"/>
              </a:gs>
            </a:gsLst>
            <a:lin ang="2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 name="Google Shape;98;p1"/>
          <p:cNvSpPr/>
          <p:nvPr/>
        </p:nvSpPr>
        <p:spPr>
          <a:xfrm rot="-5400000" flipH="1">
            <a:off x="858281" y="-401562"/>
            <a:ext cx="6858004" cy="7661129"/>
          </a:xfrm>
          <a:prstGeom prst="rect">
            <a:avLst/>
          </a:prstGeom>
          <a:gradFill>
            <a:gsLst>
              <a:gs pos="0">
                <a:srgbClr val="4472C4">
                  <a:alpha val="22745"/>
                </a:srgbClr>
              </a:gs>
              <a:gs pos="71000">
                <a:srgbClr val="1F3864">
                  <a:alpha val="0"/>
                </a:srgbClr>
              </a:gs>
              <a:gs pos="100000">
                <a:srgbClr val="000000">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 name="Google Shape;99;p1"/>
          <p:cNvSpPr/>
          <p:nvPr/>
        </p:nvSpPr>
        <p:spPr>
          <a:xfrm rot="10800000" flipH="1">
            <a:off x="-7519" y="-1"/>
            <a:ext cx="8118331" cy="6858000"/>
          </a:xfrm>
          <a:prstGeom prst="rect">
            <a:avLst/>
          </a:prstGeom>
          <a:gradFill>
            <a:gsLst>
              <a:gs pos="0">
                <a:srgbClr val="4472C4">
                  <a:alpha val="0"/>
                </a:srgbClr>
              </a:gs>
              <a:gs pos="14000">
                <a:srgbClr val="4472C4">
                  <a:alpha val="0"/>
                </a:srgbClr>
              </a:gs>
              <a:gs pos="100000">
                <a:srgbClr val="000000">
                  <a:alpha val="81960"/>
                </a:srgbClr>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Google Shape;100;p1"/>
          <p:cNvSpPr/>
          <p:nvPr/>
        </p:nvSpPr>
        <p:spPr>
          <a:xfrm rot="-6150480">
            <a:off x="2569700" y="983306"/>
            <a:ext cx="5005754" cy="5005754"/>
          </a:xfrm>
          <a:prstGeom prst="ellipse">
            <a:avLst/>
          </a:prstGeom>
          <a:gradFill>
            <a:gsLst>
              <a:gs pos="0">
                <a:srgbClr val="2F5496">
                  <a:alpha val="0"/>
                </a:srgbClr>
              </a:gs>
              <a:gs pos="17000">
                <a:srgbClr val="2F5496">
                  <a:alpha val="0"/>
                </a:srgbClr>
              </a:gs>
              <a:gs pos="82000">
                <a:srgbClr val="000000">
                  <a:alpha val="23921"/>
                </a:srgbClr>
              </a:gs>
              <a:gs pos="100000">
                <a:srgbClr val="000000">
                  <a:alpha val="23921"/>
                </a:srgbClr>
              </a:gs>
            </a:gsLst>
            <a:lin ang="9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1"/>
          <p:cNvSpPr txBox="1">
            <a:spLocks noGrp="1"/>
          </p:cNvSpPr>
          <p:nvPr>
            <p:ph type="title"/>
          </p:nvPr>
        </p:nvSpPr>
        <p:spPr>
          <a:xfrm>
            <a:off x="1011948" y="857251"/>
            <a:ext cx="6219582" cy="316011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4800"/>
              <a:buFont typeface="Calibri"/>
              <a:buNone/>
            </a:pPr>
            <a:r>
              <a:rPr lang="en-US" sz="4800">
                <a:solidFill>
                  <a:srgbClr val="FFFFFF"/>
                </a:solidFill>
                <a:latin typeface="Calibri"/>
                <a:ea typeface="Calibri"/>
                <a:cs typeface="Calibri"/>
                <a:sym typeface="Calibri"/>
              </a:rPr>
              <a:t>Temperature Converter created in Java/Android Studio</a:t>
            </a:r>
            <a:endParaRPr/>
          </a:p>
        </p:txBody>
      </p:sp>
      <p:sp>
        <p:nvSpPr>
          <p:cNvPr id="102" name="Google Shape;102;p1"/>
          <p:cNvSpPr/>
          <p:nvPr/>
        </p:nvSpPr>
        <p:spPr>
          <a:xfrm rot="10800000" flipH="1">
            <a:off x="-7518" y="4354178"/>
            <a:ext cx="8118330" cy="2503817"/>
          </a:xfrm>
          <a:prstGeom prst="rect">
            <a:avLst/>
          </a:prstGeom>
          <a:gradFill>
            <a:gsLst>
              <a:gs pos="0">
                <a:srgbClr val="2F5496">
                  <a:alpha val="32941"/>
                </a:srgbClr>
              </a:gs>
              <a:gs pos="83000">
                <a:srgbClr val="000000">
                  <a:alpha val="20784"/>
                </a:srgbClr>
              </a:gs>
              <a:gs pos="100000">
                <a:srgbClr val="000000">
                  <a:alpha val="20784"/>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1"/>
          <p:cNvSpPr txBox="1">
            <a:spLocks noGrp="1"/>
          </p:cNvSpPr>
          <p:nvPr>
            <p:ph type="body" idx="1"/>
          </p:nvPr>
        </p:nvSpPr>
        <p:spPr>
          <a:xfrm>
            <a:off x="1105661" y="4800600"/>
            <a:ext cx="5179879" cy="12001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FFFF"/>
              </a:buClr>
              <a:buSzPts val="2400"/>
              <a:buNone/>
            </a:pPr>
            <a:r>
              <a:rPr lang="en-US" sz="2400">
                <a:solidFill>
                  <a:srgbClr val="FFFFFF"/>
                </a:solidFill>
                <a:latin typeface="Calibri"/>
                <a:ea typeface="Calibri"/>
                <a:cs typeface="Calibri"/>
                <a:sym typeface="Calibri"/>
              </a:rPr>
              <a:t>By Andre Nasrah and Ellie Brown</a:t>
            </a:r>
            <a:endParaRPr/>
          </a:p>
        </p:txBody>
      </p:sp>
      <p:pic>
        <p:nvPicPr>
          <p:cNvPr id="104" name="Google Shape;104;p1"/>
          <p:cNvPicPr preferRelativeResize="0"/>
          <p:nvPr/>
        </p:nvPicPr>
        <p:blipFill>
          <a:blip r:embed="rId3">
            <a:alphaModFix/>
          </a:blip>
          <a:stretch>
            <a:fillRect/>
          </a:stretch>
        </p:blipFill>
        <p:spPr>
          <a:xfrm>
            <a:off x="8501063" y="523875"/>
            <a:ext cx="3267075" cy="5810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g1a4c052af2f_0_7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07" name="Google Shape;207;g1a4c052af2f_0_7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Conversion Button Implementation</a:t>
            </a:r>
            <a:endParaRPr/>
          </a:p>
        </p:txBody>
      </p:sp>
      <p:sp>
        <p:nvSpPr>
          <p:cNvPr id="208" name="Google Shape;208;g1a4c052af2f_0_72"/>
          <p:cNvSpPr txBox="1">
            <a:spLocks noGrp="1"/>
          </p:cNvSpPr>
          <p:nvPr>
            <p:ph type="body" idx="1"/>
          </p:nvPr>
        </p:nvSpPr>
        <p:spPr>
          <a:xfrm>
            <a:off x="838200" y="1825625"/>
            <a:ext cx="10515600" cy="2354100"/>
          </a:xfrm>
          <a:prstGeom prst="rect">
            <a:avLst/>
          </a:prstGeom>
        </p:spPr>
        <p:txBody>
          <a:bodyPr spcFirstLastPara="1" wrap="square" lIns="91425" tIns="45700" rIns="91425" bIns="45700" anchor="t" anchorCtr="0">
            <a:normAutofit fontScale="92500" lnSpcReduction="10000"/>
          </a:bodyPr>
          <a:lstStyle/>
          <a:p>
            <a:pPr marL="0" lvl="0" indent="0" algn="l" rtl="0">
              <a:spcBef>
                <a:spcPts val="1000"/>
              </a:spcBef>
              <a:spcAft>
                <a:spcPts val="0"/>
              </a:spcAft>
              <a:buNone/>
            </a:pPr>
            <a:r>
              <a:rPr lang="en-US"/>
              <a:t>Originally, we has two buttons to calculate conversion: Celsius to Fahrenheit or Fahrenheit to Celsius. These were the only types of conversion at the time.</a:t>
            </a:r>
            <a:endParaRPr/>
          </a:p>
          <a:p>
            <a:pPr marL="0" lvl="0" indent="0" algn="l" rtl="0">
              <a:spcBef>
                <a:spcPts val="1000"/>
              </a:spcBef>
              <a:spcAft>
                <a:spcPts val="0"/>
              </a:spcAft>
              <a:buNone/>
            </a:pPr>
            <a:r>
              <a:rPr lang="en-US"/>
              <a:t>When we expanded to include Kelvin as a conversion we condensed the two buttons into a dropdown menu and a Calculate Conversion button.</a:t>
            </a:r>
            <a:endParaRPr/>
          </a:p>
          <a:p>
            <a:pPr marL="0" lvl="0" indent="0" algn="l" rtl="0">
              <a:spcBef>
                <a:spcPts val="1000"/>
              </a:spcBef>
              <a:spcAft>
                <a:spcPts val="0"/>
              </a:spcAft>
              <a:buNone/>
            </a:pPr>
            <a:r>
              <a:rPr lang="en-US"/>
              <a:t>This way a user can select their conversion type and then click the Calculate Conversion button to perform the calculation.</a:t>
            </a:r>
            <a:endParaRPr/>
          </a:p>
        </p:txBody>
      </p:sp>
      <p:pic>
        <p:nvPicPr>
          <p:cNvPr id="209" name="Google Shape;209;g1a4c052af2f_0_72"/>
          <p:cNvPicPr preferRelativeResize="0"/>
          <p:nvPr/>
        </p:nvPicPr>
        <p:blipFill>
          <a:blip r:embed="rId4">
            <a:alphaModFix/>
          </a:blip>
          <a:stretch>
            <a:fillRect/>
          </a:stretch>
        </p:blipFill>
        <p:spPr>
          <a:xfrm>
            <a:off x="3456208" y="4379583"/>
            <a:ext cx="5279600" cy="2057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g1a4c052af2f_0_77"/>
          <p:cNvPicPr preferRelativeResize="0"/>
          <p:nvPr/>
        </p:nvPicPr>
        <p:blipFill>
          <a:blip r:embed="rId3">
            <a:alphaModFix/>
          </a:blip>
          <a:stretch>
            <a:fillRect/>
          </a:stretch>
        </p:blipFill>
        <p:spPr>
          <a:xfrm>
            <a:off x="0" y="-76200"/>
            <a:ext cx="12192000" cy="7886700"/>
          </a:xfrm>
          <a:prstGeom prst="rect">
            <a:avLst/>
          </a:prstGeom>
          <a:noFill/>
          <a:ln>
            <a:noFill/>
          </a:ln>
        </p:spPr>
      </p:pic>
      <p:sp>
        <p:nvSpPr>
          <p:cNvPr id="215" name="Google Shape;215;g1a4c052af2f_0_77"/>
          <p:cNvSpPr txBox="1">
            <a:spLocks noGrp="1"/>
          </p:cNvSpPr>
          <p:nvPr>
            <p:ph type="title"/>
          </p:nvPr>
        </p:nvSpPr>
        <p:spPr>
          <a:xfrm>
            <a:off x="838200" y="603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Conversion Button Code</a:t>
            </a:r>
            <a:endParaRPr/>
          </a:p>
        </p:txBody>
      </p:sp>
      <p:sp>
        <p:nvSpPr>
          <p:cNvPr id="216" name="Google Shape;216;g1a4c052af2f_0_7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17" name="Google Shape;217;g1a4c052af2f_0_77"/>
          <p:cNvPicPr preferRelativeResize="0"/>
          <p:nvPr/>
        </p:nvPicPr>
        <p:blipFill>
          <a:blip r:embed="rId4">
            <a:alphaModFix/>
          </a:blip>
          <a:stretch>
            <a:fillRect/>
          </a:stretch>
        </p:blipFill>
        <p:spPr>
          <a:xfrm>
            <a:off x="609600" y="1270950"/>
            <a:ext cx="11125200" cy="2819400"/>
          </a:xfrm>
          <a:prstGeom prst="rect">
            <a:avLst/>
          </a:prstGeom>
          <a:noFill/>
          <a:ln>
            <a:noFill/>
          </a:ln>
        </p:spPr>
      </p:pic>
      <p:pic>
        <p:nvPicPr>
          <p:cNvPr id="218" name="Google Shape;218;g1a4c052af2f_0_77"/>
          <p:cNvPicPr preferRelativeResize="0"/>
          <p:nvPr/>
        </p:nvPicPr>
        <p:blipFill>
          <a:blip r:embed="rId5">
            <a:alphaModFix/>
          </a:blip>
          <a:stretch>
            <a:fillRect/>
          </a:stretch>
        </p:blipFill>
        <p:spPr>
          <a:xfrm>
            <a:off x="5238750" y="2933700"/>
            <a:ext cx="5353050" cy="3695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g1a4c052af2f_0_8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24" name="Google Shape;224;g1a4c052af2f_0_8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ConversionClass Implementation</a:t>
            </a:r>
            <a:endParaRPr/>
          </a:p>
        </p:txBody>
      </p:sp>
      <p:sp>
        <p:nvSpPr>
          <p:cNvPr id="225" name="Google Shape;225;g1a4c052af2f_0_82"/>
          <p:cNvSpPr txBox="1">
            <a:spLocks noGrp="1"/>
          </p:cNvSpPr>
          <p:nvPr>
            <p:ph type="body" idx="1"/>
          </p:nvPr>
        </p:nvSpPr>
        <p:spPr>
          <a:xfrm>
            <a:off x="838200" y="1825625"/>
            <a:ext cx="6265500" cy="4561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The ConversionClass java class is the place where all the application’s conversion calculation is done.</a:t>
            </a:r>
            <a:endParaRPr/>
          </a:p>
          <a:p>
            <a:pPr marL="0" lvl="0" indent="0" algn="l" rtl="0">
              <a:spcBef>
                <a:spcPts val="1000"/>
              </a:spcBef>
              <a:spcAft>
                <a:spcPts val="0"/>
              </a:spcAft>
              <a:buNone/>
            </a:pPr>
            <a:r>
              <a:rPr lang="en-US"/>
              <a:t>This is where all the formulas for temperature conversions between Fahrenheit, Celsius, and Kelvin are stored and called upon.</a:t>
            </a:r>
            <a:endParaRPr/>
          </a:p>
          <a:p>
            <a:pPr marL="0" lvl="0" indent="0" algn="l" rtl="0">
              <a:spcBef>
                <a:spcPts val="1000"/>
              </a:spcBef>
              <a:spcAft>
                <a:spcPts val="0"/>
              </a:spcAft>
              <a:buNone/>
            </a:pPr>
            <a:r>
              <a:rPr lang="en-US"/>
              <a:t>There is a total of 6 different methods stored within ConversionClass, one for each type of conversion.</a:t>
            </a:r>
            <a:endParaRPr/>
          </a:p>
        </p:txBody>
      </p:sp>
      <p:pic>
        <p:nvPicPr>
          <p:cNvPr id="226" name="Google Shape;226;g1a4c052af2f_0_82"/>
          <p:cNvPicPr preferRelativeResize="0"/>
          <p:nvPr/>
        </p:nvPicPr>
        <p:blipFill>
          <a:blip r:embed="rId4">
            <a:alphaModFix/>
          </a:blip>
          <a:stretch>
            <a:fillRect/>
          </a:stretch>
        </p:blipFill>
        <p:spPr>
          <a:xfrm>
            <a:off x="8040700" y="2946987"/>
            <a:ext cx="3596400" cy="2013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g1a4c052af2f_0_87"/>
          <p:cNvPicPr preferRelativeResize="0"/>
          <p:nvPr/>
        </p:nvPicPr>
        <p:blipFill>
          <a:blip r:embed="rId3">
            <a:alphaModFix/>
          </a:blip>
          <a:stretch>
            <a:fillRect/>
          </a:stretch>
        </p:blipFill>
        <p:spPr>
          <a:xfrm>
            <a:off x="0" y="-76200"/>
            <a:ext cx="12192000" cy="7886700"/>
          </a:xfrm>
          <a:prstGeom prst="rect">
            <a:avLst/>
          </a:prstGeom>
          <a:noFill/>
          <a:ln>
            <a:noFill/>
          </a:ln>
        </p:spPr>
      </p:pic>
      <p:sp>
        <p:nvSpPr>
          <p:cNvPr id="232" name="Google Shape;232;g1a4c052af2f_0_87"/>
          <p:cNvSpPr txBox="1">
            <a:spLocks noGrp="1"/>
          </p:cNvSpPr>
          <p:nvPr>
            <p:ph type="title"/>
          </p:nvPr>
        </p:nvSpPr>
        <p:spPr>
          <a:xfrm>
            <a:off x="838200" y="-9207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ConversionClass Code</a:t>
            </a:r>
            <a:endParaRPr/>
          </a:p>
        </p:txBody>
      </p:sp>
      <p:sp>
        <p:nvSpPr>
          <p:cNvPr id="233" name="Google Shape;233;g1a4c052af2f_0_8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34" name="Google Shape;234;g1a4c052af2f_0_87"/>
          <p:cNvPicPr preferRelativeResize="0"/>
          <p:nvPr/>
        </p:nvPicPr>
        <p:blipFill rotWithShape="1">
          <a:blip r:embed="rId4">
            <a:alphaModFix/>
          </a:blip>
          <a:srcRect r="11715"/>
          <a:stretch/>
        </p:blipFill>
        <p:spPr>
          <a:xfrm>
            <a:off x="7475825" y="1033825"/>
            <a:ext cx="4500075" cy="5074675"/>
          </a:xfrm>
          <a:prstGeom prst="rect">
            <a:avLst/>
          </a:prstGeom>
          <a:noFill/>
          <a:ln>
            <a:noFill/>
          </a:ln>
        </p:spPr>
      </p:pic>
      <p:pic>
        <p:nvPicPr>
          <p:cNvPr id="235" name="Google Shape;235;g1a4c052af2f_0_87"/>
          <p:cNvPicPr preferRelativeResize="0"/>
          <p:nvPr/>
        </p:nvPicPr>
        <p:blipFill>
          <a:blip r:embed="rId5">
            <a:alphaModFix/>
          </a:blip>
          <a:stretch>
            <a:fillRect/>
          </a:stretch>
        </p:blipFill>
        <p:spPr>
          <a:xfrm>
            <a:off x="109550" y="1295400"/>
            <a:ext cx="7501801" cy="4589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g1a4c052af2f_0_9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41" name="Google Shape;241;g1a4c052af2f_0_9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Background Color Change Implementation</a:t>
            </a:r>
            <a:endParaRPr/>
          </a:p>
        </p:txBody>
      </p:sp>
      <p:sp>
        <p:nvSpPr>
          <p:cNvPr id="242" name="Google Shape;242;g1a4c052af2f_0_92"/>
          <p:cNvSpPr txBox="1">
            <a:spLocks noGrp="1"/>
          </p:cNvSpPr>
          <p:nvPr>
            <p:ph type="body" idx="1"/>
          </p:nvPr>
        </p:nvSpPr>
        <p:spPr>
          <a:xfrm>
            <a:off x="6878475" y="1825625"/>
            <a:ext cx="47289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In order to give some drastic visual changes we implemented a background change depending on what the resulting conversion number is. </a:t>
            </a:r>
            <a:endParaRPr/>
          </a:p>
          <a:p>
            <a:pPr marL="0" lvl="0" indent="0" algn="l" rtl="0">
              <a:spcBef>
                <a:spcPts val="1000"/>
              </a:spcBef>
              <a:spcAft>
                <a:spcPts val="0"/>
              </a:spcAft>
              <a:buNone/>
            </a:pPr>
            <a:r>
              <a:rPr lang="en-US"/>
              <a:t>A range of between freezing and boiling for each conversion was set up which housed the color change code.</a:t>
            </a:r>
            <a:endParaRPr/>
          </a:p>
        </p:txBody>
      </p:sp>
      <p:pic>
        <p:nvPicPr>
          <p:cNvPr id="243" name="Google Shape;243;g1a4c052af2f_0_92"/>
          <p:cNvPicPr preferRelativeResize="0"/>
          <p:nvPr/>
        </p:nvPicPr>
        <p:blipFill rotWithShape="1">
          <a:blip r:embed="rId4">
            <a:alphaModFix/>
          </a:blip>
          <a:srcRect/>
          <a:stretch/>
        </p:blipFill>
        <p:spPr>
          <a:xfrm>
            <a:off x="2656113" y="2129441"/>
            <a:ext cx="1892397" cy="3702239"/>
          </a:xfrm>
          <a:prstGeom prst="rect">
            <a:avLst/>
          </a:prstGeom>
          <a:noFill/>
          <a:ln>
            <a:noFill/>
          </a:ln>
        </p:spPr>
      </p:pic>
      <p:pic>
        <p:nvPicPr>
          <p:cNvPr id="244" name="Google Shape;244;g1a4c052af2f_0_92"/>
          <p:cNvPicPr preferRelativeResize="0"/>
          <p:nvPr/>
        </p:nvPicPr>
        <p:blipFill rotWithShape="1">
          <a:blip r:embed="rId5">
            <a:alphaModFix/>
          </a:blip>
          <a:srcRect/>
          <a:stretch/>
        </p:blipFill>
        <p:spPr>
          <a:xfrm>
            <a:off x="381357" y="2129441"/>
            <a:ext cx="1924149" cy="3702240"/>
          </a:xfrm>
          <a:prstGeom prst="rect">
            <a:avLst/>
          </a:prstGeom>
          <a:noFill/>
          <a:ln>
            <a:noFill/>
          </a:ln>
        </p:spPr>
      </p:pic>
      <p:pic>
        <p:nvPicPr>
          <p:cNvPr id="245" name="Google Shape;245;g1a4c052af2f_0_92"/>
          <p:cNvPicPr preferRelativeResize="0"/>
          <p:nvPr/>
        </p:nvPicPr>
        <p:blipFill rotWithShape="1">
          <a:blip r:embed="rId6">
            <a:alphaModFix/>
          </a:blip>
          <a:srcRect/>
          <a:stretch/>
        </p:blipFill>
        <p:spPr>
          <a:xfrm>
            <a:off x="4855240" y="2129441"/>
            <a:ext cx="1816193" cy="370224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g1a4c052af2f_0_97"/>
          <p:cNvPicPr preferRelativeResize="0"/>
          <p:nvPr/>
        </p:nvPicPr>
        <p:blipFill>
          <a:blip r:embed="rId3">
            <a:alphaModFix/>
          </a:blip>
          <a:stretch>
            <a:fillRect/>
          </a:stretch>
        </p:blipFill>
        <p:spPr>
          <a:xfrm>
            <a:off x="0" y="-76200"/>
            <a:ext cx="12192000" cy="7886700"/>
          </a:xfrm>
          <a:prstGeom prst="rect">
            <a:avLst/>
          </a:prstGeom>
          <a:noFill/>
          <a:ln>
            <a:noFill/>
          </a:ln>
        </p:spPr>
      </p:pic>
      <p:sp>
        <p:nvSpPr>
          <p:cNvPr id="251" name="Google Shape;251;g1a4c052af2f_0_97"/>
          <p:cNvSpPr txBox="1">
            <a:spLocks noGrp="1"/>
          </p:cNvSpPr>
          <p:nvPr>
            <p:ph type="title"/>
          </p:nvPr>
        </p:nvSpPr>
        <p:spPr>
          <a:xfrm>
            <a:off x="838200" y="2889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Background Color Change Code</a:t>
            </a:r>
            <a:endParaRPr/>
          </a:p>
        </p:txBody>
      </p:sp>
      <p:sp>
        <p:nvSpPr>
          <p:cNvPr id="252" name="Google Shape;252;g1a4c052af2f_0_9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53" name="Google Shape;253;g1a4c052af2f_0_97"/>
          <p:cNvPicPr preferRelativeResize="0"/>
          <p:nvPr/>
        </p:nvPicPr>
        <p:blipFill>
          <a:blip r:embed="rId4">
            <a:alphaModFix/>
          </a:blip>
          <a:stretch>
            <a:fillRect/>
          </a:stretch>
        </p:blipFill>
        <p:spPr>
          <a:xfrm>
            <a:off x="781050" y="1395413"/>
            <a:ext cx="10782300" cy="5438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g1a4c052af2f_0_10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59" name="Google Shape;259;g1a4c052af2f_0_10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ProgressBar Implementation</a:t>
            </a:r>
            <a:endParaRPr/>
          </a:p>
        </p:txBody>
      </p:sp>
      <p:sp>
        <p:nvSpPr>
          <p:cNvPr id="260" name="Google Shape;260;g1a4c052af2f_0_102"/>
          <p:cNvSpPr txBox="1">
            <a:spLocks noGrp="1"/>
          </p:cNvSpPr>
          <p:nvPr>
            <p:ph type="body" idx="1"/>
          </p:nvPr>
        </p:nvSpPr>
        <p:spPr>
          <a:xfrm>
            <a:off x="838200" y="1825625"/>
            <a:ext cx="10515600" cy="31284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Using a simple progress bar we were able to create a visual display of how close the resulting conversion number is to either the freezing or boiling points. </a:t>
            </a:r>
            <a:endParaRPr/>
          </a:p>
          <a:p>
            <a:pPr marL="0" lvl="0" indent="0" algn="l" rtl="0">
              <a:spcBef>
                <a:spcPts val="1000"/>
              </a:spcBef>
              <a:spcAft>
                <a:spcPts val="0"/>
              </a:spcAft>
              <a:buNone/>
            </a:pPr>
            <a:r>
              <a:rPr lang="en-US"/>
              <a:t>When the resulting conversion number is calculated, that number is passed onto the progress bar and updated depending on which conversion was selected.</a:t>
            </a:r>
            <a:endParaRPr/>
          </a:p>
          <a:p>
            <a:pPr marL="0" lvl="0" indent="0" algn="l" rtl="0">
              <a:spcBef>
                <a:spcPts val="1000"/>
              </a:spcBef>
              <a:spcAft>
                <a:spcPts val="0"/>
              </a:spcAft>
              <a:buNone/>
            </a:pPr>
            <a:r>
              <a:rPr lang="en-US"/>
              <a:t>Ex. F freezing = 32 so the bar needs to reflect that 0% = 32.</a:t>
            </a:r>
            <a:endParaRPr/>
          </a:p>
        </p:txBody>
      </p:sp>
      <p:pic>
        <p:nvPicPr>
          <p:cNvPr id="261" name="Google Shape;261;g1a4c052af2f_0_102"/>
          <p:cNvPicPr preferRelativeResize="0"/>
          <p:nvPr/>
        </p:nvPicPr>
        <p:blipFill rotWithShape="1">
          <a:blip r:embed="rId4">
            <a:alphaModFix/>
          </a:blip>
          <a:srcRect t="9397" b="7213"/>
          <a:stretch/>
        </p:blipFill>
        <p:spPr>
          <a:xfrm>
            <a:off x="2692725" y="5261200"/>
            <a:ext cx="6806550" cy="1105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g1a4c052af2f_0_107"/>
          <p:cNvPicPr preferRelativeResize="0"/>
          <p:nvPr/>
        </p:nvPicPr>
        <p:blipFill>
          <a:blip r:embed="rId3">
            <a:alphaModFix/>
          </a:blip>
          <a:stretch>
            <a:fillRect/>
          </a:stretch>
        </p:blipFill>
        <p:spPr>
          <a:xfrm>
            <a:off x="0" y="-76200"/>
            <a:ext cx="12192000" cy="7886700"/>
          </a:xfrm>
          <a:prstGeom prst="rect">
            <a:avLst/>
          </a:prstGeom>
          <a:noFill/>
          <a:ln>
            <a:noFill/>
          </a:ln>
        </p:spPr>
      </p:pic>
      <p:sp>
        <p:nvSpPr>
          <p:cNvPr id="267" name="Google Shape;267;g1a4c052af2f_0_107"/>
          <p:cNvSpPr txBox="1">
            <a:spLocks noGrp="1"/>
          </p:cNvSpPr>
          <p:nvPr>
            <p:ph type="title"/>
          </p:nvPr>
        </p:nvSpPr>
        <p:spPr>
          <a:xfrm>
            <a:off x="838200" y="2127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ProgressBar Code</a:t>
            </a:r>
            <a:endParaRPr/>
          </a:p>
        </p:txBody>
      </p:sp>
      <p:sp>
        <p:nvSpPr>
          <p:cNvPr id="268" name="Google Shape;268;g1a4c052af2f_0_10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69" name="Google Shape;269;g1a4c052af2f_0_107"/>
          <p:cNvPicPr preferRelativeResize="0"/>
          <p:nvPr/>
        </p:nvPicPr>
        <p:blipFill>
          <a:blip r:embed="rId4">
            <a:alphaModFix/>
          </a:blip>
          <a:stretch>
            <a:fillRect/>
          </a:stretch>
        </p:blipFill>
        <p:spPr>
          <a:xfrm>
            <a:off x="19050" y="1457325"/>
            <a:ext cx="8762150" cy="2996000"/>
          </a:xfrm>
          <a:prstGeom prst="rect">
            <a:avLst/>
          </a:prstGeom>
          <a:noFill/>
          <a:ln>
            <a:noFill/>
          </a:ln>
        </p:spPr>
      </p:pic>
      <p:pic>
        <p:nvPicPr>
          <p:cNvPr id="270" name="Google Shape;270;g1a4c052af2f_0_107"/>
          <p:cNvPicPr preferRelativeResize="0"/>
          <p:nvPr/>
        </p:nvPicPr>
        <p:blipFill>
          <a:blip r:embed="rId5">
            <a:alphaModFix/>
          </a:blip>
          <a:stretch>
            <a:fillRect/>
          </a:stretch>
        </p:blipFill>
        <p:spPr>
          <a:xfrm>
            <a:off x="6970925" y="2665850"/>
            <a:ext cx="5332676" cy="4468651"/>
          </a:xfrm>
          <a:prstGeom prst="rect">
            <a:avLst/>
          </a:prstGeom>
          <a:noFill/>
          <a:ln>
            <a:noFill/>
          </a:ln>
        </p:spPr>
      </p:pic>
      <p:pic>
        <p:nvPicPr>
          <p:cNvPr id="271" name="Google Shape;271;g1a4c052af2f_0_107"/>
          <p:cNvPicPr preferRelativeResize="0"/>
          <p:nvPr/>
        </p:nvPicPr>
        <p:blipFill>
          <a:blip r:embed="rId6">
            <a:alphaModFix/>
          </a:blip>
          <a:stretch>
            <a:fillRect/>
          </a:stretch>
        </p:blipFill>
        <p:spPr>
          <a:xfrm>
            <a:off x="0" y="4376749"/>
            <a:ext cx="6970926" cy="2169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5"/>
        <p:cNvGrpSpPr/>
        <p:nvPr/>
      </p:nvGrpSpPr>
      <p:grpSpPr>
        <a:xfrm>
          <a:off x="0" y="0"/>
          <a:ext cx="0" cy="0"/>
          <a:chOff x="0" y="0"/>
          <a:chExt cx="0" cy="0"/>
        </a:xfrm>
      </p:grpSpPr>
      <p:sp>
        <p:nvSpPr>
          <p:cNvPr id="276" name="Google Shape;276;g1b22154085c_0_35"/>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77" name="Google Shape;277;g1b22154085c_0_35"/>
          <p:cNvPicPr preferRelativeResize="0"/>
          <p:nvPr/>
        </p:nvPicPr>
        <p:blipFill rotWithShape="1">
          <a:blip r:embed="rId3">
            <a:alphaModFix amt="35000"/>
          </a:blip>
          <a:srcRect t="4459" b="14312"/>
          <a:stretch/>
        </p:blipFill>
        <p:spPr>
          <a:xfrm>
            <a:off x="20" y="10"/>
            <a:ext cx="12191980" cy="6857992"/>
          </a:xfrm>
          <a:prstGeom prst="rect">
            <a:avLst/>
          </a:prstGeom>
          <a:noFill/>
          <a:ln>
            <a:noFill/>
          </a:ln>
        </p:spPr>
      </p:pic>
      <p:sp>
        <p:nvSpPr>
          <p:cNvPr id="278" name="Google Shape;278;g1b22154085c_0_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a:solidFill>
                  <a:srgbClr val="FFFFFF"/>
                </a:solidFill>
              </a:rPr>
              <a:t>Test Cases –Celsius to Fahrenheit</a:t>
            </a:r>
            <a:endParaRPr/>
          </a:p>
        </p:txBody>
      </p:sp>
      <p:grpSp>
        <p:nvGrpSpPr>
          <p:cNvPr id="279" name="Google Shape;279;g1b22154085c_0_35"/>
          <p:cNvGrpSpPr/>
          <p:nvPr/>
        </p:nvGrpSpPr>
        <p:grpSpPr>
          <a:xfrm>
            <a:off x="838200" y="1862232"/>
            <a:ext cx="10515600" cy="4259462"/>
            <a:chOff x="0" y="36607"/>
            <a:chExt cx="10515600" cy="4259462"/>
          </a:xfrm>
        </p:grpSpPr>
        <p:sp>
          <p:nvSpPr>
            <p:cNvPr id="280" name="Google Shape;280;g1b22154085c_0_35"/>
            <p:cNvSpPr/>
            <p:nvPr/>
          </p:nvSpPr>
          <p:spPr>
            <a:xfrm>
              <a:off x="0" y="36607"/>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g1b22154085c_0_35"/>
            <p:cNvSpPr txBox="1"/>
            <p:nvPr/>
          </p:nvSpPr>
          <p:spPr>
            <a:xfrm>
              <a:off x="23417" y="60024"/>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40 and convert from Celsius to Fahrenheit; result will be 104.0.</a:t>
              </a:r>
              <a:endParaRPr/>
            </a:p>
          </p:txBody>
        </p:sp>
        <p:sp>
          <p:nvSpPr>
            <p:cNvPr id="282" name="Google Shape;282;g1b22154085c_0_35"/>
            <p:cNvSpPr/>
            <p:nvPr/>
          </p:nvSpPr>
          <p:spPr>
            <a:xfrm>
              <a:off x="0" y="600519"/>
              <a:ext cx="10515600" cy="479700"/>
            </a:xfrm>
            <a:prstGeom prst="roundRect">
              <a:avLst>
                <a:gd name="adj" fmla="val 16667"/>
              </a:avLst>
            </a:prstGeom>
            <a:solidFill>
              <a:srgbClr val="00B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g1b22154085c_0_35"/>
            <p:cNvSpPr txBox="1"/>
            <p:nvPr/>
          </p:nvSpPr>
          <p:spPr>
            <a:xfrm>
              <a:off x="23417" y="62393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filled about one-third of the way and background will change to green.</a:t>
              </a:r>
              <a:endParaRPr/>
            </a:p>
          </p:txBody>
        </p:sp>
        <p:sp>
          <p:nvSpPr>
            <p:cNvPr id="284" name="Google Shape;284;g1b22154085c_0_35"/>
            <p:cNvSpPr/>
            <p:nvPr/>
          </p:nvSpPr>
          <p:spPr>
            <a:xfrm>
              <a:off x="0" y="1123675"/>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g1b22154085c_0_35"/>
            <p:cNvSpPr txBox="1"/>
            <p:nvPr/>
          </p:nvSpPr>
          <p:spPr>
            <a:xfrm>
              <a:off x="23417" y="1147092"/>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-100 and convert from Celsius to Fahrenheit; result will be -148.0.</a:t>
              </a:r>
              <a:endParaRPr/>
            </a:p>
          </p:txBody>
        </p:sp>
        <p:sp>
          <p:nvSpPr>
            <p:cNvPr id="286" name="Google Shape;286;g1b22154085c_0_35"/>
            <p:cNvSpPr/>
            <p:nvPr/>
          </p:nvSpPr>
          <p:spPr>
            <a:xfrm>
              <a:off x="0" y="1667169"/>
              <a:ext cx="10515600" cy="479700"/>
            </a:xfrm>
            <a:prstGeom prst="roundRect">
              <a:avLst>
                <a:gd name="adj" fmla="val 16667"/>
              </a:avLst>
            </a:prstGeom>
            <a:solidFill>
              <a:srgbClr val="0070C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g1b22154085c_0_35"/>
            <p:cNvSpPr txBox="1"/>
            <p:nvPr/>
          </p:nvSpPr>
          <p:spPr>
            <a:xfrm>
              <a:off x="23417" y="16905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sp>
          <p:nvSpPr>
            <p:cNvPr id="288" name="Google Shape;288;g1b22154085c_0_35"/>
            <p:cNvSpPr/>
            <p:nvPr/>
          </p:nvSpPr>
          <p:spPr>
            <a:xfrm>
              <a:off x="0" y="22044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g1b22154085c_0_35"/>
            <p:cNvSpPr txBox="1"/>
            <p:nvPr/>
          </p:nvSpPr>
          <p:spPr>
            <a:xfrm>
              <a:off x="23417" y="22278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100 and convert from Celsius to Fahrenheit; result will be 212.0.</a:t>
              </a:r>
              <a:endParaRPr/>
            </a:p>
          </p:txBody>
        </p:sp>
        <p:sp>
          <p:nvSpPr>
            <p:cNvPr id="290" name="Google Shape;290;g1b22154085c_0_35"/>
            <p:cNvSpPr/>
            <p:nvPr/>
          </p:nvSpPr>
          <p:spPr>
            <a:xfrm>
              <a:off x="0" y="2716369"/>
              <a:ext cx="10515600" cy="479700"/>
            </a:xfrm>
            <a:prstGeom prst="roundRect">
              <a:avLst>
                <a:gd name="adj" fmla="val 16667"/>
              </a:avLst>
            </a:prstGeom>
            <a:solidFill>
              <a:srgbClr val="FF0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g1b22154085c_0_35"/>
            <p:cNvSpPr txBox="1"/>
            <p:nvPr/>
          </p:nvSpPr>
          <p:spPr>
            <a:xfrm>
              <a:off x="23417" y="27397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full, and background will change to red.</a:t>
              </a:r>
              <a:endParaRPr/>
            </a:p>
          </p:txBody>
        </p:sp>
        <p:sp>
          <p:nvSpPr>
            <p:cNvPr id="292" name="Google Shape;292;g1b22154085c_0_35"/>
            <p:cNvSpPr/>
            <p:nvPr/>
          </p:nvSpPr>
          <p:spPr>
            <a:xfrm>
              <a:off x="0" y="3255215"/>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g1b22154085c_0_35"/>
            <p:cNvSpPr txBox="1"/>
            <p:nvPr/>
          </p:nvSpPr>
          <p:spPr>
            <a:xfrm>
              <a:off x="23417" y="3278632"/>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0 and convert from Celsius to Fahrenheit; result will be 32.</a:t>
              </a:r>
              <a:endParaRPr/>
            </a:p>
          </p:txBody>
        </p:sp>
        <p:sp>
          <p:nvSpPr>
            <p:cNvPr id="294" name="Google Shape;294;g1b22154085c_0_35"/>
            <p:cNvSpPr/>
            <p:nvPr/>
          </p:nvSpPr>
          <p:spPr>
            <a:xfrm>
              <a:off x="0" y="3816369"/>
              <a:ext cx="10515600" cy="479700"/>
            </a:xfrm>
            <a:prstGeom prst="roundRect">
              <a:avLst>
                <a:gd name="adj" fmla="val 16667"/>
              </a:avLst>
            </a:prstGeom>
            <a:solidFill>
              <a:srgbClr val="0070C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g1b22154085c_0_35"/>
            <p:cNvSpPr txBox="1"/>
            <p:nvPr/>
          </p:nvSpPr>
          <p:spPr>
            <a:xfrm>
              <a:off x="23417" y="38397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9"/>
        <p:cNvGrpSpPr/>
        <p:nvPr/>
      </p:nvGrpSpPr>
      <p:grpSpPr>
        <a:xfrm>
          <a:off x="0" y="0"/>
          <a:ext cx="0" cy="0"/>
          <a:chOff x="0" y="0"/>
          <a:chExt cx="0" cy="0"/>
        </a:xfrm>
      </p:grpSpPr>
      <p:sp>
        <p:nvSpPr>
          <p:cNvPr id="300" name="Google Shape;300;g1b22154085c_0_70"/>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01" name="Google Shape;301;g1b22154085c_0_70"/>
          <p:cNvPicPr preferRelativeResize="0"/>
          <p:nvPr/>
        </p:nvPicPr>
        <p:blipFill rotWithShape="1">
          <a:blip r:embed="rId3">
            <a:alphaModFix amt="35000"/>
          </a:blip>
          <a:srcRect t="4459" b="14312"/>
          <a:stretch/>
        </p:blipFill>
        <p:spPr>
          <a:xfrm>
            <a:off x="20" y="10"/>
            <a:ext cx="12191980" cy="6857992"/>
          </a:xfrm>
          <a:prstGeom prst="rect">
            <a:avLst/>
          </a:prstGeom>
          <a:noFill/>
          <a:ln>
            <a:noFill/>
          </a:ln>
        </p:spPr>
      </p:pic>
      <p:sp>
        <p:nvSpPr>
          <p:cNvPr id="302" name="Google Shape;302;g1b22154085c_0_7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a:solidFill>
                  <a:srgbClr val="FFFFFF"/>
                </a:solidFill>
              </a:rPr>
              <a:t>Test Cases – Fahrenheit to Celsius</a:t>
            </a:r>
            <a:endParaRPr/>
          </a:p>
        </p:txBody>
      </p:sp>
      <p:grpSp>
        <p:nvGrpSpPr>
          <p:cNvPr id="303" name="Google Shape;303;g1b22154085c_0_70"/>
          <p:cNvGrpSpPr/>
          <p:nvPr/>
        </p:nvGrpSpPr>
        <p:grpSpPr>
          <a:xfrm>
            <a:off x="838200" y="1862232"/>
            <a:ext cx="10515600" cy="4259462"/>
            <a:chOff x="0" y="36607"/>
            <a:chExt cx="10515600" cy="4259462"/>
          </a:xfrm>
        </p:grpSpPr>
        <p:sp>
          <p:nvSpPr>
            <p:cNvPr id="304" name="Google Shape;304;g1b22154085c_0_70"/>
            <p:cNvSpPr/>
            <p:nvPr/>
          </p:nvSpPr>
          <p:spPr>
            <a:xfrm>
              <a:off x="0" y="36607"/>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g1b22154085c_0_70"/>
            <p:cNvSpPr txBox="1"/>
            <p:nvPr/>
          </p:nvSpPr>
          <p:spPr>
            <a:xfrm>
              <a:off x="23417" y="60024"/>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32 and covert from Fahrenheit to Celsius; result will be 0.0.</a:t>
              </a:r>
              <a:endParaRPr/>
            </a:p>
          </p:txBody>
        </p:sp>
        <p:sp>
          <p:nvSpPr>
            <p:cNvPr id="306" name="Google Shape;306;g1b22154085c_0_70"/>
            <p:cNvSpPr/>
            <p:nvPr/>
          </p:nvSpPr>
          <p:spPr>
            <a:xfrm>
              <a:off x="0" y="584616"/>
              <a:ext cx="10515600" cy="479700"/>
            </a:xfrm>
            <a:prstGeom prst="roundRect">
              <a:avLst>
                <a:gd name="adj" fmla="val 16667"/>
              </a:avLst>
            </a:prstGeom>
            <a:solidFill>
              <a:srgbClr val="0070C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g1b22154085c_0_70"/>
            <p:cNvSpPr txBox="1"/>
            <p:nvPr/>
          </p:nvSpPr>
          <p:spPr>
            <a:xfrm>
              <a:off x="23417" y="608033"/>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sp>
          <p:nvSpPr>
            <p:cNvPr id="308" name="Google Shape;308;g1b22154085c_0_70"/>
            <p:cNvSpPr/>
            <p:nvPr/>
          </p:nvSpPr>
          <p:spPr>
            <a:xfrm>
              <a:off x="0" y="1123675"/>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g1b22154085c_0_70"/>
            <p:cNvSpPr txBox="1"/>
            <p:nvPr/>
          </p:nvSpPr>
          <p:spPr>
            <a:xfrm>
              <a:off x="23417" y="1147092"/>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212 and convert from Fahrenheit to Celsius; result will be 100.0.</a:t>
              </a:r>
              <a:endParaRPr/>
            </a:p>
          </p:txBody>
        </p:sp>
        <p:sp>
          <p:nvSpPr>
            <p:cNvPr id="310" name="Google Shape;310;g1b22154085c_0_70"/>
            <p:cNvSpPr/>
            <p:nvPr/>
          </p:nvSpPr>
          <p:spPr>
            <a:xfrm>
              <a:off x="0" y="1667169"/>
              <a:ext cx="10515600" cy="479700"/>
            </a:xfrm>
            <a:prstGeom prst="roundRect">
              <a:avLst>
                <a:gd name="adj" fmla="val 16667"/>
              </a:avLst>
            </a:prstGeom>
            <a:solidFill>
              <a:srgbClr val="FF0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g1b22154085c_0_70"/>
            <p:cNvSpPr txBox="1"/>
            <p:nvPr/>
          </p:nvSpPr>
          <p:spPr>
            <a:xfrm>
              <a:off x="23417" y="16905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full, and background will change to red.</a:t>
              </a:r>
              <a:endParaRPr/>
            </a:p>
          </p:txBody>
        </p:sp>
        <p:sp>
          <p:nvSpPr>
            <p:cNvPr id="312" name="Google Shape;312;g1b22154085c_0_70"/>
            <p:cNvSpPr/>
            <p:nvPr/>
          </p:nvSpPr>
          <p:spPr>
            <a:xfrm>
              <a:off x="0" y="22044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g1b22154085c_0_70"/>
            <p:cNvSpPr txBox="1"/>
            <p:nvPr/>
          </p:nvSpPr>
          <p:spPr>
            <a:xfrm>
              <a:off x="23417" y="22278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175 and convert from Fahrenheit to Celsius; result will be 79.4 repeating.</a:t>
              </a:r>
              <a:endParaRPr/>
            </a:p>
          </p:txBody>
        </p:sp>
        <p:sp>
          <p:nvSpPr>
            <p:cNvPr id="314" name="Google Shape;314;g1b22154085c_0_70"/>
            <p:cNvSpPr/>
            <p:nvPr/>
          </p:nvSpPr>
          <p:spPr>
            <a:xfrm>
              <a:off x="0" y="2741769"/>
              <a:ext cx="10515600" cy="479700"/>
            </a:xfrm>
            <a:prstGeom prst="roundRect">
              <a:avLst>
                <a:gd name="adj" fmla="val 16667"/>
              </a:avLst>
            </a:prstGeom>
            <a:solidFill>
              <a:srgbClr val="00B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g1b22154085c_0_70"/>
            <p:cNvSpPr txBox="1"/>
            <p:nvPr/>
          </p:nvSpPr>
          <p:spPr>
            <a:xfrm>
              <a:off x="23417" y="27651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80% full and background will change to green.</a:t>
              </a:r>
              <a:endParaRPr/>
            </a:p>
          </p:txBody>
        </p:sp>
        <p:sp>
          <p:nvSpPr>
            <p:cNvPr id="316" name="Google Shape;316;g1b22154085c_0_70"/>
            <p:cNvSpPr/>
            <p:nvPr/>
          </p:nvSpPr>
          <p:spPr>
            <a:xfrm>
              <a:off x="0" y="3255215"/>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g1b22154085c_0_70"/>
            <p:cNvSpPr txBox="1"/>
            <p:nvPr/>
          </p:nvSpPr>
          <p:spPr>
            <a:xfrm>
              <a:off x="23417" y="3278632"/>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-32 and convert from Fahrenheit to Celsius; result will be -35.5 repeating.</a:t>
              </a:r>
              <a:endParaRPr/>
            </a:p>
          </p:txBody>
        </p:sp>
        <p:sp>
          <p:nvSpPr>
            <p:cNvPr id="318" name="Google Shape;318;g1b22154085c_0_70"/>
            <p:cNvSpPr/>
            <p:nvPr/>
          </p:nvSpPr>
          <p:spPr>
            <a:xfrm>
              <a:off x="0" y="3816369"/>
              <a:ext cx="10515600" cy="479700"/>
            </a:xfrm>
            <a:prstGeom prst="roundRect">
              <a:avLst>
                <a:gd name="adj" fmla="val 16667"/>
              </a:avLst>
            </a:prstGeom>
            <a:solidFill>
              <a:srgbClr val="0070C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g1b22154085c_0_70"/>
            <p:cNvSpPr txBox="1"/>
            <p:nvPr/>
          </p:nvSpPr>
          <p:spPr>
            <a:xfrm>
              <a:off x="23417" y="38397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
          <p:cNvSpPr txBox="1">
            <a:spLocks noGrp="1"/>
          </p:cNvSpPr>
          <p:nvPr>
            <p:ph type="body" idx="4"/>
          </p:nvPr>
        </p:nvSpPr>
        <p:spPr>
          <a:xfrm>
            <a:off x="5301465" y="767992"/>
            <a:ext cx="6054000" cy="5805000"/>
          </a:xfrm>
          <a:prstGeom prst="rect">
            <a:avLst/>
          </a:prstGeom>
          <a:noFill/>
          <a:ln>
            <a:noFill/>
          </a:ln>
        </p:spPr>
        <p:txBody>
          <a:bodyPr spcFirstLastPara="1" wrap="square" lIns="91425" tIns="45700" rIns="91425" bIns="45700" anchor="t" anchorCtr="0">
            <a:normAutofit fontScale="62500" lnSpcReduction="20000"/>
          </a:bodyPr>
          <a:lstStyle/>
          <a:p>
            <a:pPr marL="228600" lvl="0" indent="-278606" algn="l" rtl="0">
              <a:lnSpc>
                <a:spcPct val="90000"/>
              </a:lnSpc>
              <a:spcBef>
                <a:spcPts val="0"/>
              </a:spcBef>
              <a:spcAft>
                <a:spcPts val="0"/>
              </a:spcAft>
              <a:buClr>
                <a:schemeClr val="dk1"/>
              </a:buClr>
              <a:buSzPct val="100000"/>
              <a:buChar char="•"/>
            </a:pPr>
            <a:r>
              <a:rPr lang="en-US" sz="3500">
                <a:latin typeface="Arial"/>
                <a:ea typeface="Arial"/>
                <a:cs typeface="Arial"/>
                <a:sym typeface="Arial"/>
              </a:rPr>
              <a:t>Temperature Converter built with Java/Android Studio.</a:t>
            </a:r>
            <a:endParaRPr/>
          </a:p>
          <a:p>
            <a:pPr marL="228600" lvl="0" indent="-278606" algn="l" rtl="0">
              <a:lnSpc>
                <a:spcPct val="90000"/>
              </a:lnSpc>
              <a:spcBef>
                <a:spcPts val="1000"/>
              </a:spcBef>
              <a:spcAft>
                <a:spcPts val="0"/>
              </a:spcAft>
              <a:buClr>
                <a:schemeClr val="dk1"/>
              </a:buClr>
              <a:buSzPct val="100000"/>
              <a:buChar char="•"/>
            </a:pPr>
            <a:r>
              <a:rPr lang="en-US" sz="3500">
                <a:latin typeface="Arial"/>
                <a:ea typeface="Arial"/>
                <a:cs typeface="Arial"/>
                <a:sym typeface="Arial"/>
              </a:rPr>
              <a:t>I would say code is working close to 100% as are some minor bugs.</a:t>
            </a:r>
            <a:endParaRPr/>
          </a:p>
          <a:p>
            <a:pPr marL="228600" lvl="0" indent="-278606" algn="l" rtl="0">
              <a:lnSpc>
                <a:spcPct val="90000"/>
              </a:lnSpc>
              <a:spcBef>
                <a:spcPts val="1000"/>
              </a:spcBef>
              <a:spcAft>
                <a:spcPts val="0"/>
              </a:spcAft>
              <a:buClr>
                <a:schemeClr val="dk1"/>
              </a:buClr>
              <a:buSzPct val="100000"/>
              <a:buChar char="•"/>
            </a:pPr>
            <a:r>
              <a:rPr lang="en-US" sz="3500">
                <a:latin typeface="Arial"/>
                <a:ea typeface="Arial"/>
                <a:cs typeface="Arial"/>
                <a:sym typeface="Arial"/>
              </a:rPr>
              <a:t>Photos provided in presentation as well as live demo.</a:t>
            </a:r>
            <a:endParaRPr/>
          </a:p>
          <a:p>
            <a:pPr marL="228600" lvl="0" indent="-278606" algn="l" rtl="0">
              <a:lnSpc>
                <a:spcPct val="90000"/>
              </a:lnSpc>
              <a:spcBef>
                <a:spcPts val="1000"/>
              </a:spcBef>
              <a:spcAft>
                <a:spcPts val="0"/>
              </a:spcAft>
              <a:buClr>
                <a:schemeClr val="dk1"/>
              </a:buClr>
              <a:buSzPct val="100000"/>
              <a:buChar char="•"/>
            </a:pPr>
            <a:r>
              <a:rPr lang="en-US" sz="3500">
                <a:latin typeface="Arial"/>
                <a:ea typeface="Arial"/>
                <a:cs typeface="Arial"/>
                <a:sym typeface="Arial"/>
              </a:rPr>
              <a:t>Code organization explained – ConverterClass.Java, MainActivity.java, activity_main.xml, AndroidManifest.xml, custom_progress_bg.xml, and associated image.</a:t>
            </a:r>
            <a:endParaRPr/>
          </a:p>
          <a:p>
            <a:pPr marL="228600" lvl="0" indent="-278606" algn="l" rtl="0">
              <a:lnSpc>
                <a:spcPct val="90000"/>
              </a:lnSpc>
              <a:spcBef>
                <a:spcPts val="1000"/>
              </a:spcBef>
              <a:spcAft>
                <a:spcPts val="0"/>
              </a:spcAft>
              <a:buClr>
                <a:schemeClr val="dk1"/>
              </a:buClr>
              <a:buSzPct val="100000"/>
              <a:buChar char="•"/>
            </a:pPr>
            <a:r>
              <a:rPr lang="en-US" sz="3500">
                <a:latin typeface="Arial"/>
                <a:ea typeface="Arial"/>
                <a:cs typeface="Arial"/>
                <a:sym typeface="Arial"/>
              </a:rPr>
              <a:t>The project relies on activities within MainActivity.java utilizing the ConverterClass.java to create new objects for each conversion as well as the layout files such as activity_main.xml and custom_progress_bg.xml as part of the progress bar.</a:t>
            </a:r>
            <a:endParaRPr/>
          </a:p>
          <a:p>
            <a:pPr marL="228600" lvl="0" indent="-278606" algn="l" rtl="0">
              <a:lnSpc>
                <a:spcPct val="90000"/>
              </a:lnSpc>
              <a:spcBef>
                <a:spcPts val="1000"/>
              </a:spcBef>
              <a:spcAft>
                <a:spcPts val="0"/>
              </a:spcAft>
              <a:buClr>
                <a:schemeClr val="dk1"/>
              </a:buClr>
              <a:buSzPct val="100000"/>
              <a:buChar char="•"/>
            </a:pPr>
            <a:r>
              <a:rPr lang="en-US" sz="3500">
                <a:latin typeface="Arial"/>
                <a:ea typeface="Arial"/>
                <a:cs typeface="Arial"/>
                <a:sym typeface="Arial"/>
              </a:rPr>
              <a:t>No design patterns were purposefully used with the project.</a:t>
            </a:r>
            <a:endParaRPr/>
          </a:p>
          <a:p>
            <a:pPr marL="228600" lvl="0" indent="-187960" algn="l" rtl="0">
              <a:lnSpc>
                <a:spcPct val="90000"/>
              </a:lnSpc>
              <a:spcBef>
                <a:spcPts val="1000"/>
              </a:spcBef>
              <a:spcAft>
                <a:spcPts val="0"/>
              </a:spcAft>
              <a:buClr>
                <a:schemeClr val="dk1"/>
              </a:buClr>
              <a:buSzPct val="100000"/>
              <a:buNone/>
            </a:pPr>
            <a:endParaRPr sz="1600"/>
          </a:p>
        </p:txBody>
      </p:sp>
      <p:grpSp>
        <p:nvGrpSpPr>
          <p:cNvPr id="110" name="Google Shape;110;p2"/>
          <p:cNvGrpSpPr/>
          <p:nvPr/>
        </p:nvGrpSpPr>
        <p:grpSpPr>
          <a:xfrm>
            <a:off x="839800" y="587606"/>
            <a:ext cx="4461600" cy="5805066"/>
            <a:chOff x="0" y="48201"/>
            <a:chExt cx="4461600" cy="3791187"/>
          </a:xfrm>
        </p:grpSpPr>
        <p:sp>
          <p:nvSpPr>
            <p:cNvPr id="111" name="Google Shape;111;p2"/>
            <p:cNvSpPr/>
            <p:nvPr/>
          </p:nvSpPr>
          <p:spPr>
            <a:xfrm>
              <a:off x="0" y="48201"/>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txBox="1"/>
            <p:nvPr/>
          </p:nvSpPr>
          <p:spPr>
            <a:xfrm>
              <a:off x="29088" y="77289"/>
              <a:ext cx="4403400" cy="5376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Final Project description - What you built your code</a:t>
              </a:r>
              <a:endParaRPr sz="1500" b="0" i="0" u="none" strike="noStrike" cap="none">
                <a:solidFill>
                  <a:schemeClr val="lt1"/>
                </a:solidFill>
                <a:latin typeface="Calibri"/>
                <a:ea typeface="Calibri"/>
                <a:cs typeface="Calibri"/>
                <a:sym typeface="Calibri"/>
              </a:endParaRPr>
            </a:p>
          </p:txBody>
        </p:sp>
        <p:sp>
          <p:nvSpPr>
            <p:cNvPr id="113" name="Google Shape;113;p2"/>
            <p:cNvSpPr/>
            <p:nvPr/>
          </p:nvSpPr>
          <p:spPr>
            <a:xfrm>
              <a:off x="0" y="687278"/>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txBox="1"/>
            <p:nvPr/>
          </p:nvSpPr>
          <p:spPr>
            <a:xfrm>
              <a:off x="29088" y="716366"/>
              <a:ext cx="4403400" cy="5376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Completion level - Working 50%, 75%, or 100%, or not working</a:t>
              </a:r>
              <a:endParaRPr sz="1500" b="0" i="0" u="none" strike="noStrike" cap="none">
                <a:solidFill>
                  <a:schemeClr val="lt1"/>
                </a:solidFill>
                <a:latin typeface="Calibri"/>
                <a:ea typeface="Calibri"/>
                <a:cs typeface="Calibri"/>
                <a:sym typeface="Calibri"/>
              </a:endParaRPr>
            </a:p>
          </p:txBody>
        </p:sp>
        <p:sp>
          <p:nvSpPr>
            <p:cNvPr id="115" name="Google Shape;115;p2"/>
            <p:cNvSpPr/>
            <p:nvPr/>
          </p:nvSpPr>
          <p:spPr>
            <a:xfrm>
              <a:off x="0" y="1326356"/>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txBox="1"/>
            <p:nvPr/>
          </p:nvSpPr>
          <p:spPr>
            <a:xfrm>
              <a:off x="29088" y="1355444"/>
              <a:ext cx="4403400" cy="5376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Demonstration or demonstration pictures (still or moving)</a:t>
              </a:r>
              <a:endParaRPr sz="1500" b="0" i="0" u="none" strike="noStrike" cap="none">
                <a:solidFill>
                  <a:schemeClr val="lt1"/>
                </a:solidFill>
                <a:latin typeface="Calibri"/>
                <a:ea typeface="Calibri"/>
                <a:cs typeface="Calibri"/>
                <a:sym typeface="Calibri"/>
              </a:endParaRPr>
            </a:p>
          </p:txBody>
        </p:sp>
        <p:sp>
          <p:nvSpPr>
            <p:cNvPr id="117" name="Google Shape;117;p2"/>
            <p:cNvSpPr/>
            <p:nvPr/>
          </p:nvSpPr>
          <p:spPr>
            <a:xfrm>
              <a:off x="0" y="1965433"/>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txBox="1"/>
            <p:nvPr/>
          </p:nvSpPr>
          <p:spPr>
            <a:xfrm>
              <a:off x="29088" y="1994521"/>
              <a:ext cx="4403400" cy="5376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Software code structure - Organization of classes and objects</a:t>
              </a:r>
              <a:endParaRPr sz="1500" b="0" i="0" u="none" strike="noStrike" cap="none">
                <a:solidFill>
                  <a:schemeClr val="lt1"/>
                </a:solidFill>
                <a:latin typeface="Calibri"/>
                <a:ea typeface="Calibri"/>
                <a:cs typeface="Calibri"/>
                <a:sym typeface="Calibri"/>
              </a:endParaRPr>
            </a:p>
          </p:txBody>
        </p:sp>
        <p:sp>
          <p:nvSpPr>
            <p:cNvPr id="119" name="Google Shape;119;p2"/>
            <p:cNvSpPr/>
            <p:nvPr/>
          </p:nvSpPr>
          <p:spPr>
            <a:xfrm>
              <a:off x="0" y="2604510"/>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txBox="1"/>
            <p:nvPr/>
          </p:nvSpPr>
          <p:spPr>
            <a:xfrm>
              <a:off x="29088" y="2633598"/>
              <a:ext cx="4403400" cy="5376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The project complexity </a:t>
              </a:r>
              <a:endParaRPr sz="1500" b="0" i="0" u="none" strike="noStrike" cap="none">
                <a:solidFill>
                  <a:schemeClr val="lt1"/>
                </a:solidFill>
                <a:latin typeface="Calibri"/>
                <a:ea typeface="Calibri"/>
                <a:cs typeface="Calibri"/>
                <a:sym typeface="Calibri"/>
              </a:endParaRPr>
            </a:p>
          </p:txBody>
        </p:sp>
        <p:sp>
          <p:nvSpPr>
            <p:cNvPr id="121" name="Google Shape;121;p2"/>
            <p:cNvSpPr/>
            <p:nvPr/>
          </p:nvSpPr>
          <p:spPr>
            <a:xfrm>
              <a:off x="0" y="3243588"/>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txBox="1"/>
            <p:nvPr/>
          </p:nvSpPr>
          <p:spPr>
            <a:xfrm>
              <a:off x="29088" y="3272676"/>
              <a:ext cx="4403400" cy="5376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Use of design patterns if any</a:t>
              </a:r>
              <a:endParaRPr sz="15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3"/>
        <p:cNvGrpSpPr/>
        <p:nvPr/>
      </p:nvGrpSpPr>
      <p:grpSpPr>
        <a:xfrm>
          <a:off x="0" y="0"/>
          <a:ext cx="0" cy="0"/>
          <a:chOff x="0" y="0"/>
          <a:chExt cx="0" cy="0"/>
        </a:xfrm>
      </p:grpSpPr>
      <p:sp>
        <p:nvSpPr>
          <p:cNvPr id="324" name="Google Shape;324;g1b22154085c_0_105"/>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25" name="Google Shape;325;g1b22154085c_0_105"/>
          <p:cNvPicPr preferRelativeResize="0"/>
          <p:nvPr/>
        </p:nvPicPr>
        <p:blipFill rotWithShape="1">
          <a:blip r:embed="rId3">
            <a:alphaModFix amt="35000"/>
          </a:blip>
          <a:srcRect t="4459" b="14312"/>
          <a:stretch/>
        </p:blipFill>
        <p:spPr>
          <a:xfrm>
            <a:off x="20" y="10"/>
            <a:ext cx="12191980" cy="6857992"/>
          </a:xfrm>
          <a:prstGeom prst="rect">
            <a:avLst/>
          </a:prstGeom>
          <a:noFill/>
          <a:ln>
            <a:noFill/>
          </a:ln>
        </p:spPr>
      </p:pic>
      <p:sp>
        <p:nvSpPr>
          <p:cNvPr id="326" name="Google Shape;326;g1b22154085c_0_10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a:solidFill>
                  <a:srgbClr val="FFFFFF"/>
                </a:solidFill>
              </a:rPr>
              <a:t>Test Cases – Kelvin to Celsius</a:t>
            </a:r>
            <a:endParaRPr/>
          </a:p>
        </p:txBody>
      </p:sp>
      <p:grpSp>
        <p:nvGrpSpPr>
          <p:cNvPr id="327" name="Google Shape;327;g1b22154085c_0_105"/>
          <p:cNvGrpSpPr/>
          <p:nvPr/>
        </p:nvGrpSpPr>
        <p:grpSpPr>
          <a:xfrm>
            <a:off x="838200" y="1880893"/>
            <a:ext cx="10515600" cy="4240801"/>
            <a:chOff x="0" y="55268"/>
            <a:chExt cx="10515600" cy="4240801"/>
          </a:xfrm>
        </p:grpSpPr>
        <p:sp>
          <p:nvSpPr>
            <p:cNvPr id="328" name="Google Shape;328;g1b22154085c_0_105"/>
            <p:cNvSpPr/>
            <p:nvPr/>
          </p:nvSpPr>
          <p:spPr>
            <a:xfrm>
              <a:off x="0" y="55268"/>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g1b22154085c_0_105"/>
            <p:cNvSpPr txBox="1"/>
            <p:nvPr/>
          </p:nvSpPr>
          <p:spPr>
            <a:xfrm>
              <a:off x="23417" y="78685"/>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373.15 and convert from Kelvin to Celsius; result will be 100.0.</a:t>
              </a:r>
              <a:endParaRPr/>
            </a:p>
          </p:txBody>
        </p:sp>
        <p:sp>
          <p:nvSpPr>
            <p:cNvPr id="330" name="Google Shape;330;g1b22154085c_0_105"/>
            <p:cNvSpPr/>
            <p:nvPr/>
          </p:nvSpPr>
          <p:spPr>
            <a:xfrm>
              <a:off x="0" y="592569"/>
              <a:ext cx="10515600" cy="479700"/>
            </a:xfrm>
            <a:prstGeom prst="roundRect">
              <a:avLst>
                <a:gd name="adj" fmla="val 16667"/>
              </a:avLst>
            </a:prstGeom>
            <a:solidFill>
              <a:srgbClr val="FF0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g1b22154085c_0_105"/>
            <p:cNvSpPr txBox="1"/>
            <p:nvPr/>
          </p:nvSpPr>
          <p:spPr>
            <a:xfrm>
              <a:off x="23417" y="6159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100% full and background will change to red.</a:t>
              </a:r>
              <a:endParaRPr/>
            </a:p>
          </p:txBody>
        </p:sp>
        <p:sp>
          <p:nvSpPr>
            <p:cNvPr id="332" name="Google Shape;332;g1b22154085c_0_105"/>
            <p:cNvSpPr/>
            <p:nvPr/>
          </p:nvSpPr>
          <p:spPr>
            <a:xfrm>
              <a:off x="0" y="1123675"/>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g1b22154085c_0_105"/>
            <p:cNvSpPr txBox="1"/>
            <p:nvPr/>
          </p:nvSpPr>
          <p:spPr>
            <a:xfrm>
              <a:off x="23417" y="1147092"/>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273.15 and convert from Kelvin to Celsius; result will be 0.0.</a:t>
              </a:r>
              <a:endParaRPr/>
            </a:p>
          </p:txBody>
        </p:sp>
        <p:sp>
          <p:nvSpPr>
            <p:cNvPr id="334" name="Google Shape;334;g1b22154085c_0_105"/>
            <p:cNvSpPr/>
            <p:nvPr/>
          </p:nvSpPr>
          <p:spPr>
            <a:xfrm>
              <a:off x="0" y="1667169"/>
              <a:ext cx="10515600" cy="479700"/>
            </a:xfrm>
            <a:prstGeom prst="roundRect">
              <a:avLst>
                <a:gd name="adj" fmla="val 16667"/>
              </a:avLst>
            </a:prstGeom>
            <a:solidFill>
              <a:srgbClr val="0070C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g1b22154085c_0_105"/>
            <p:cNvSpPr txBox="1"/>
            <p:nvPr/>
          </p:nvSpPr>
          <p:spPr>
            <a:xfrm>
              <a:off x="23417" y="16905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sp>
          <p:nvSpPr>
            <p:cNvPr id="336" name="Google Shape;336;g1b22154085c_0_105"/>
            <p:cNvSpPr/>
            <p:nvPr/>
          </p:nvSpPr>
          <p:spPr>
            <a:xfrm>
              <a:off x="0" y="22044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g1b22154085c_0_105"/>
            <p:cNvSpPr txBox="1"/>
            <p:nvPr/>
          </p:nvSpPr>
          <p:spPr>
            <a:xfrm>
              <a:off x="23417" y="22278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323.15 and convert from Kelvin to Celsius; result will be 50.0.</a:t>
              </a:r>
              <a:endParaRPr/>
            </a:p>
          </p:txBody>
        </p:sp>
        <p:sp>
          <p:nvSpPr>
            <p:cNvPr id="338" name="Google Shape;338;g1b22154085c_0_105"/>
            <p:cNvSpPr/>
            <p:nvPr/>
          </p:nvSpPr>
          <p:spPr>
            <a:xfrm>
              <a:off x="0" y="2741769"/>
              <a:ext cx="10515600" cy="479700"/>
            </a:xfrm>
            <a:prstGeom prst="roundRect">
              <a:avLst>
                <a:gd name="adj" fmla="val 16667"/>
              </a:avLst>
            </a:prstGeom>
            <a:solidFill>
              <a:srgbClr val="00B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g1b22154085c_0_105"/>
            <p:cNvSpPr txBox="1"/>
            <p:nvPr/>
          </p:nvSpPr>
          <p:spPr>
            <a:xfrm>
              <a:off x="23417" y="27651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50% full and background will change to green.</a:t>
              </a:r>
              <a:endParaRPr/>
            </a:p>
          </p:txBody>
        </p:sp>
        <p:sp>
          <p:nvSpPr>
            <p:cNvPr id="340" name="Google Shape;340;g1b22154085c_0_105"/>
            <p:cNvSpPr/>
            <p:nvPr/>
          </p:nvSpPr>
          <p:spPr>
            <a:xfrm>
              <a:off x="0" y="3255215"/>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g1b22154085c_0_105"/>
            <p:cNvSpPr txBox="1"/>
            <p:nvPr/>
          </p:nvSpPr>
          <p:spPr>
            <a:xfrm>
              <a:off x="23417" y="3278632"/>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-373.15 and convert from Kelvin to Celsius; result will be -646.30.</a:t>
              </a:r>
              <a:endParaRPr/>
            </a:p>
          </p:txBody>
        </p:sp>
        <p:sp>
          <p:nvSpPr>
            <p:cNvPr id="342" name="Google Shape;342;g1b22154085c_0_105"/>
            <p:cNvSpPr/>
            <p:nvPr/>
          </p:nvSpPr>
          <p:spPr>
            <a:xfrm>
              <a:off x="0" y="3816369"/>
              <a:ext cx="10515600" cy="479700"/>
            </a:xfrm>
            <a:prstGeom prst="roundRect">
              <a:avLst>
                <a:gd name="adj" fmla="val 16667"/>
              </a:avLst>
            </a:prstGeom>
            <a:solidFill>
              <a:srgbClr val="0070C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g1b22154085c_0_105"/>
            <p:cNvSpPr txBox="1"/>
            <p:nvPr/>
          </p:nvSpPr>
          <p:spPr>
            <a:xfrm>
              <a:off x="23417" y="38397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7"/>
        <p:cNvGrpSpPr/>
        <p:nvPr/>
      </p:nvGrpSpPr>
      <p:grpSpPr>
        <a:xfrm>
          <a:off x="0" y="0"/>
          <a:ext cx="0" cy="0"/>
          <a:chOff x="0" y="0"/>
          <a:chExt cx="0" cy="0"/>
        </a:xfrm>
      </p:grpSpPr>
      <p:sp>
        <p:nvSpPr>
          <p:cNvPr id="348" name="Google Shape;348;g1b22154085c_0_140"/>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49" name="Google Shape;349;g1b22154085c_0_140"/>
          <p:cNvPicPr preferRelativeResize="0"/>
          <p:nvPr/>
        </p:nvPicPr>
        <p:blipFill rotWithShape="1">
          <a:blip r:embed="rId3">
            <a:alphaModFix amt="35000"/>
          </a:blip>
          <a:srcRect t="4459" b="14312"/>
          <a:stretch/>
        </p:blipFill>
        <p:spPr>
          <a:xfrm>
            <a:off x="20" y="10"/>
            <a:ext cx="12191980" cy="6857992"/>
          </a:xfrm>
          <a:prstGeom prst="rect">
            <a:avLst/>
          </a:prstGeom>
          <a:noFill/>
          <a:ln>
            <a:noFill/>
          </a:ln>
        </p:spPr>
      </p:pic>
      <p:sp>
        <p:nvSpPr>
          <p:cNvPr id="350" name="Google Shape;350;g1b22154085c_0_14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a:solidFill>
                  <a:srgbClr val="FFFFFF"/>
                </a:solidFill>
              </a:rPr>
              <a:t>Test Cases – Kelvin to Fahrenheit</a:t>
            </a:r>
            <a:endParaRPr/>
          </a:p>
        </p:txBody>
      </p:sp>
      <p:grpSp>
        <p:nvGrpSpPr>
          <p:cNvPr id="351" name="Google Shape;351;g1b22154085c_0_140"/>
          <p:cNvGrpSpPr/>
          <p:nvPr/>
        </p:nvGrpSpPr>
        <p:grpSpPr>
          <a:xfrm>
            <a:off x="838200" y="1880893"/>
            <a:ext cx="10515600" cy="4240801"/>
            <a:chOff x="0" y="55268"/>
            <a:chExt cx="10515600" cy="4240801"/>
          </a:xfrm>
        </p:grpSpPr>
        <p:sp>
          <p:nvSpPr>
            <p:cNvPr id="352" name="Google Shape;352;g1b22154085c_0_140"/>
            <p:cNvSpPr/>
            <p:nvPr/>
          </p:nvSpPr>
          <p:spPr>
            <a:xfrm>
              <a:off x="0" y="55268"/>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g1b22154085c_0_140"/>
            <p:cNvSpPr txBox="1"/>
            <p:nvPr/>
          </p:nvSpPr>
          <p:spPr>
            <a:xfrm>
              <a:off x="23417" y="78685"/>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373.15 and convert from Kelvin to Fahrenheit result will be 212.0.</a:t>
              </a:r>
              <a:endParaRPr/>
            </a:p>
          </p:txBody>
        </p:sp>
        <p:sp>
          <p:nvSpPr>
            <p:cNvPr id="354" name="Google Shape;354;g1b22154085c_0_140"/>
            <p:cNvSpPr/>
            <p:nvPr/>
          </p:nvSpPr>
          <p:spPr>
            <a:xfrm>
              <a:off x="0" y="592569"/>
              <a:ext cx="10515600" cy="479700"/>
            </a:xfrm>
            <a:prstGeom prst="roundRect">
              <a:avLst>
                <a:gd name="adj" fmla="val 16667"/>
              </a:avLst>
            </a:prstGeom>
            <a:solidFill>
              <a:srgbClr val="FF0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g1b22154085c_0_140"/>
            <p:cNvSpPr txBox="1"/>
            <p:nvPr/>
          </p:nvSpPr>
          <p:spPr>
            <a:xfrm>
              <a:off x="23417" y="6159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full, and background will change to red.</a:t>
              </a:r>
              <a:endParaRPr sz="2000" b="0" i="0" u="none" strike="noStrike" cap="none">
                <a:solidFill>
                  <a:schemeClr val="lt1"/>
                </a:solidFill>
                <a:latin typeface="Calibri"/>
                <a:ea typeface="Calibri"/>
                <a:cs typeface="Calibri"/>
                <a:sym typeface="Calibri"/>
              </a:endParaRPr>
            </a:p>
          </p:txBody>
        </p:sp>
        <p:sp>
          <p:nvSpPr>
            <p:cNvPr id="356" name="Google Shape;356;g1b22154085c_0_140"/>
            <p:cNvSpPr/>
            <p:nvPr/>
          </p:nvSpPr>
          <p:spPr>
            <a:xfrm>
              <a:off x="0" y="11298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g1b22154085c_0_140"/>
            <p:cNvSpPr txBox="1"/>
            <p:nvPr/>
          </p:nvSpPr>
          <p:spPr>
            <a:xfrm>
              <a:off x="23417" y="11532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273.15 and convert from Kelvin to Fahrenheit; result will be 32.0.</a:t>
              </a:r>
              <a:endParaRPr/>
            </a:p>
          </p:txBody>
        </p:sp>
        <p:sp>
          <p:nvSpPr>
            <p:cNvPr id="358" name="Google Shape;358;g1b22154085c_0_140"/>
            <p:cNvSpPr/>
            <p:nvPr/>
          </p:nvSpPr>
          <p:spPr>
            <a:xfrm>
              <a:off x="0" y="1667169"/>
              <a:ext cx="10515600" cy="479700"/>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g1b22154085c_0_140"/>
            <p:cNvSpPr txBox="1"/>
            <p:nvPr/>
          </p:nvSpPr>
          <p:spPr>
            <a:xfrm>
              <a:off x="23417" y="16905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sp>
          <p:nvSpPr>
            <p:cNvPr id="360" name="Google Shape;360;g1b22154085c_0_140"/>
            <p:cNvSpPr/>
            <p:nvPr/>
          </p:nvSpPr>
          <p:spPr>
            <a:xfrm>
              <a:off x="0" y="22044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g1b22154085c_0_140"/>
            <p:cNvSpPr txBox="1"/>
            <p:nvPr/>
          </p:nvSpPr>
          <p:spPr>
            <a:xfrm>
              <a:off x="23417" y="22278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323.15 and convert from Kelvin to Fahrenheit; result will be 122.0.</a:t>
              </a:r>
              <a:endParaRPr/>
            </a:p>
          </p:txBody>
        </p:sp>
        <p:sp>
          <p:nvSpPr>
            <p:cNvPr id="362" name="Google Shape;362;g1b22154085c_0_140"/>
            <p:cNvSpPr/>
            <p:nvPr/>
          </p:nvSpPr>
          <p:spPr>
            <a:xfrm>
              <a:off x="0" y="2741769"/>
              <a:ext cx="10515600" cy="479700"/>
            </a:xfrm>
            <a:prstGeom prst="roundRect">
              <a:avLst>
                <a:gd name="adj" fmla="val 16667"/>
              </a:avLst>
            </a:prstGeom>
            <a:solidFill>
              <a:srgbClr val="00B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g1b22154085c_0_140"/>
            <p:cNvSpPr txBox="1"/>
            <p:nvPr/>
          </p:nvSpPr>
          <p:spPr>
            <a:xfrm>
              <a:off x="23417" y="27651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50% full and background will change to green.</a:t>
              </a:r>
              <a:endParaRPr/>
            </a:p>
          </p:txBody>
        </p:sp>
        <p:sp>
          <p:nvSpPr>
            <p:cNvPr id="364" name="Google Shape;364;g1b22154085c_0_140"/>
            <p:cNvSpPr/>
            <p:nvPr/>
          </p:nvSpPr>
          <p:spPr>
            <a:xfrm>
              <a:off x="0" y="32790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g1b22154085c_0_140"/>
            <p:cNvSpPr txBox="1"/>
            <p:nvPr/>
          </p:nvSpPr>
          <p:spPr>
            <a:xfrm>
              <a:off x="23417" y="33024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-373.15 and convert from Kelvin to Fahrenheit; result will be -1131.34.</a:t>
              </a:r>
              <a:endParaRPr/>
            </a:p>
          </p:txBody>
        </p:sp>
        <p:sp>
          <p:nvSpPr>
            <p:cNvPr id="366" name="Google Shape;366;g1b22154085c_0_140"/>
            <p:cNvSpPr/>
            <p:nvPr/>
          </p:nvSpPr>
          <p:spPr>
            <a:xfrm>
              <a:off x="0" y="3816369"/>
              <a:ext cx="10515600" cy="479700"/>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g1b22154085c_0_140"/>
            <p:cNvSpPr txBox="1"/>
            <p:nvPr/>
          </p:nvSpPr>
          <p:spPr>
            <a:xfrm>
              <a:off x="23417" y="38397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1"/>
        <p:cNvGrpSpPr/>
        <p:nvPr/>
      </p:nvGrpSpPr>
      <p:grpSpPr>
        <a:xfrm>
          <a:off x="0" y="0"/>
          <a:ext cx="0" cy="0"/>
          <a:chOff x="0" y="0"/>
          <a:chExt cx="0" cy="0"/>
        </a:xfrm>
      </p:grpSpPr>
      <p:sp>
        <p:nvSpPr>
          <p:cNvPr id="372" name="Google Shape;372;g1b22154085c_0_245"/>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73" name="Google Shape;373;g1b22154085c_0_245"/>
          <p:cNvPicPr preferRelativeResize="0"/>
          <p:nvPr/>
        </p:nvPicPr>
        <p:blipFill rotWithShape="1">
          <a:blip r:embed="rId3">
            <a:alphaModFix amt="35000"/>
          </a:blip>
          <a:srcRect/>
          <a:stretch/>
        </p:blipFill>
        <p:spPr>
          <a:xfrm>
            <a:off x="20" y="10"/>
            <a:ext cx="12191980" cy="6857991"/>
          </a:xfrm>
          <a:prstGeom prst="rect">
            <a:avLst/>
          </a:prstGeom>
          <a:noFill/>
          <a:ln>
            <a:noFill/>
          </a:ln>
        </p:spPr>
      </p:pic>
      <p:sp>
        <p:nvSpPr>
          <p:cNvPr id="374" name="Google Shape;374;g1b22154085c_0_24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a:solidFill>
                  <a:srgbClr val="FFFFFF"/>
                </a:solidFill>
              </a:rPr>
              <a:t>Test Cases – Fahrenheit to Kelvin</a:t>
            </a:r>
            <a:endParaRPr>
              <a:solidFill>
                <a:srgbClr val="FFFFFF"/>
              </a:solidFill>
            </a:endParaRPr>
          </a:p>
        </p:txBody>
      </p:sp>
      <p:grpSp>
        <p:nvGrpSpPr>
          <p:cNvPr id="375" name="Google Shape;375;g1b22154085c_0_245"/>
          <p:cNvGrpSpPr/>
          <p:nvPr/>
        </p:nvGrpSpPr>
        <p:grpSpPr>
          <a:xfrm>
            <a:off x="838200" y="1880893"/>
            <a:ext cx="10515600" cy="4240801"/>
            <a:chOff x="0" y="55268"/>
            <a:chExt cx="10515600" cy="4240801"/>
          </a:xfrm>
        </p:grpSpPr>
        <p:sp>
          <p:nvSpPr>
            <p:cNvPr id="376" name="Google Shape;376;g1b22154085c_0_245"/>
            <p:cNvSpPr/>
            <p:nvPr/>
          </p:nvSpPr>
          <p:spPr>
            <a:xfrm>
              <a:off x="0" y="55268"/>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g1b22154085c_0_245"/>
            <p:cNvSpPr txBox="1"/>
            <p:nvPr/>
          </p:nvSpPr>
          <p:spPr>
            <a:xfrm>
              <a:off x="23417" y="78685"/>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212 and convert from Fahrenheit to Kelvin; result will be 373.15.</a:t>
              </a:r>
              <a:endParaRPr/>
            </a:p>
          </p:txBody>
        </p:sp>
        <p:sp>
          <p:nvSpPr>
            <p:cNvPr id="378" name="Google Shape;378;g1b22154085c_0_245"/>
            <p:cNvSpPr/>
            <p:nvPr/>
          </p:nvSpPr>
          <p:spPr>
            <a:xfrm>
              <a:off x="0" y="592569"/>
              <a:ext cx="10515600" cy="479700"/>
            </a:xfrm>
            <a:prstGeom prst="roundRect">
              <a:avLst>
                <a:gd name="adj" fmla="val 16667"/>
              </a:avLst>
            </a:prstGeom>
            <a:solidFill>
              <a:srgbClr val="FF0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g1b22154085c_0_245"/>
            <p:cNvSpPr txBox="1"/>
            <p:nvPr/>
          </p:nvSpPr>
          <p:spPr>
            <a:xfrm>
              <a:off x="23417" y="6159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100% full and background will change to red.</a:t>
              </a:r>
              <a:endParaRPr/>
            </a:p>
          </p:txBody>
        </p:sp>
        <p:sp>
          <p:nvSpPr>
            <p:cNvPr id="380" name="Google Shape;380;g1b22154085c_0_245"/>
            <p:cNvSpPr/>
            <p:nvPr/>
          </p:nvSpPr>
          <p:spPr>
            <a:xfrm>
              <a:off x="0" y="11298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g1b22154085c_0_245"/>
            <p:cNvSpPr txBox="1"/>
            <p:nvPr/>
          </p:nvSpPr>
          <p:spPr>
            <a:xfrm>
              <a:off x="23417" y="11532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32 and convert from Fahrenheit to Kelvin; result will be 273.15.</a:t>
              </a:r>
              <a:endParaRPr/>
            </a:p>
          </p:txBody>
        </p:sp>
        <p:sp>
          <p:nvSpPr>
            <p:cNvPr id="382" name="Google Shape;382;g1b22154085c_0_245"/>
            <p:cNvSpPr/>
            <p:nvPr/>
          </p:nvSpPr>
          <p:spPr>
            <a:xfrm>
              <a:off x="0" y="1667169"/>
              <a:ext cx="10515600" cy="479700"/>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g1b22154085c_0_245"/>
            <p:cNvSpPr txBox="1"/>
            <p:nvPr/>
          </p:nvSpPr>
          <p:spPr>
            <a:xfrm>
              <a:off x="23417" y="16905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sp>
          <p:nvSpPr>
            <p:cNvPr id="384" name="Google Shape;384;g1b22154085c_0_245"/>
            <p:cNvSpPr/>
            <p:nvPr/>
          </p:nvSpPr>
          <p:spPr>
            <a:xfrm>
              <a:off x="0" y="22044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g1b22154085c_0_245"/>
            <p:cNvSpPr txBox="1"/>
            <p:nvPr/>
          </p:nvSpPr>
          <p:spPr>
            <a:xfrm>
              <a:off x="23417" y="22278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122 and convert from Fahrenheit to Kelvin; result will be 323.15.</a:t>
              </a:r>
              <a:endParaRPr/>
            </a:p>
          </p:txBody>
        </p:sp>
        <p:sp>
          <p:nvSpPr>
            <p:cNvPr id="386" name="Google Shape;386;g1b22154085c_0_245"/>
            <p:cNvSpPr/>
            <p:nvPr/>
          </p:nvSpPr>
          <p:spPr>
            <a:xfrm>
              <a:off x="0" y="2741769"/>
              <a:ext cx="10515600" cy="479700"/>
            </a:xfrm>
            <a:prstGeom prst="roundRect">
              <a:avLst>
                <a:gd name="adj" fmla="val 16667"/>
              </a:avLst>
            </a:prstGeom>
            <a:solidFill>
              <a:srgbClr val="00B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g1b22154085c_0_245"/>
            <p:cNvSpPr txBox="1"/>
            <p:nvPr/>
          </p:nvSpPr>
          <p:spPr>
            <a:xfrm>
              <a:off x="23417" y="27651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50% full and background will change to green.</a:t>
              </a:r>
              <a:endParaRPr/>
            </a:p>
          </p:txBody>
        </p:sp>
        <p:sp>
          <p:nvSpPr>
            <p:cNvPr id="388" name="Google Shape;388;g1b22154085c_0_245"/>
            <p:cNvSpPr/>
            <p:nvPr/>
          </p:nvSpPr>
          <p:spPr>
            <a:xfrm>
              <a:off x="0" y="32790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g1b22154085c_0_245"/>
            <p:cNvSpPr txBox="1"/>
            <p:nvPr/>
          </p:nvSpPr>
          <p:spPr>
            <a:xfrm>
              <a:off x="23417" y="33024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-212.00 and convert from Fahrenheit to Kelvin result will be 137.594444444444443.</a:t>
              </a:r>
              <a:endParaRPr/>
            </a:p>
          </p:txBody>
        </p:sp>
        <p:sp>
          <p:nvSpPr>
            <p:cNvPr id="390" name="Google Shape;390;g1b22154085c_0_245"/>
            <p:cNvSpPr/>
            <p:nvPr/>
          </p:nvSpPr>
          <p:spPr>
            <a:xfrm>
              <a:off x="0" y="3816369"/>
              <a:ext cx="10515600" cy="479700"/>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g1b22154085c_0_245"/>
            <p:cNvSpPr txBox="1"/>
            <p:nvPr/>
          </p:nvSpPr>
          <p:spPr>
            <a:xfrm>
              <a:off x="23417" y="38397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5"/>
        <p:cNvGrpSpPr/>
        <p:nvPr/>
      </p:nvGrpSpPr>
      <p:grpSpPr>
        <a:xfrm>
          <a:off x="0" y="0"/>
          <a:ext cx="0" cy="0"/>
          <a:chOff x="0" y="0"/>
          <a:chExt cx="0" cy="0"/>
        </a:xfrm>
      </p:grpSpPr>
      <p:sp>
        <p:nvSpPr>
          <p:cNvPr id="396" name="Google Shape;396;g1b22154085c_0_280"/>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97" name="Google Shape;397;g1b22154085c_0_280"/>
          <p:cNvPicPr preferRelativeResize="0"/>
          <p:nvPr/>
        </p:nvPicPr>
        <p:blipFill rotWithShape="1">
          <a:blip r:embed="rId3">
            <a:alphaModFix amt="35000"/>
          </a:blip>
          <a:srcRect/>
          <a:stretch/>
        </p:blipFill>
        <p:spPr>
          <a:xfrm>
            <a:off x="20" y="10"/>
            <a:ext cx="12191980" cy="6857991"/>
          </a:xfrm>
          <a:prstGeom prst="rect">
            <a:avLst/>
          </a:prstGeom>
          <a:noFill/>
          <a:ln>
            <a:noFill/>
          </a:ln>
        </p:spPr>
      </p:pic>
      <p:sp>
        <p:nvSpPr>
          <p:cNvPr id="398" name="Google Shape;398;g1b22154085c_0_28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a:solidFill>
                  <a:srgbClr val="FFFFFF"/>
                </a:solidFill>
              </a:rPr>
              <a:t>Test Cases – Celsius to Kelvin</a:t>
            </a:r>
            <a:endParaRPr/>
          </a:p>
        </p:txBody>
      </p:sp>
      <p:grpSp>
        <p:nvGrpSpPr>
          <p:cNvPr id="399" name="Google Shape;399;g1b22154085c_0_280"/>
          <p:cNvGrpSpPr/>
          <p:nvPr/>
        </p:nvGrpSpPr>
        <p:grpSpPr>
          <a:xfrm>
            <a:off x="838200" y="1825625"/>
            <a:ext cx="10515600" cy="4296069"/>
            <a:chOff x="0" y="0"/>
            <a:chExt cx="10515600" cy="4296069"/>
          </a:xfrm>
        </p:grpSpPr>
        <p:sp>
          <p:nvSpPr>
            <p:cNvPr id="400" name="Google Shape;400;g1b22154085c_0_280"/>
            <p:cNvSpPr/>
            <p:nvPr/>
          </p:nvSpPr>
          <p:spPr>
            <a:xfrm>
              <a:off x="0" y="0"/>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g1b22154085c_0_280"/>
            <p:cNvSpPr txBox="1"/>
            <p:nvPr/>
          </p:nvSpPr>
          <p:spPr>
            <a:xfrm>
              <a:off x="23417" y="23417"/>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FFFFFF"/>
                </a:buClr>
                <a:buSzPts val="2000"/>
                <a:buFont typeface="Calibri"/>
                <a:buNone/>
              </a:pPr>
              <a:r>
                <a:rPr lang="en-US" sz="2000" b="0" i="0" u="none" strike="noStrike" cap="none">
                  <a:solidFill>
                    <a:srgbClr val="FFFFFF"/>
                  </a:solidFill>
                  <a:latin typeface="Calibri"/>
                  <a:ea typeface="Calibri"/>
                  <a:cs typeface="Calibri"/>
                  <a:sym typeface="Calibri"/>
                </a:rPr>
                <a:t>Input 100 and convert from Celsius to Kelvin; result will be 373.15.</a:t>
              </a:r>
              <a:endParaRPr sz="2000" b="0" i="0" u="none" strike="noStrike" cap="none">
                <a:solidFill>
                  <a:schemeClr val="lt1"/>
                </a:solidFill>
                <a:latin typeface="Calibri"/>
                <a:ea typeface="Calibri"/>
                <a:cs typeface="Calibri"/>
                <a:sym typeface="Calibri"/>
              </a:endParaRPr>
            </a:p>
          </p:txBody>
        </p:sp>
        <p:sp>
          <p:nvSpPr>
            <p:cNvPr id="402" name="Google Shape;402;g1b22154085c_0_280"/>
            <p:cNvSpPr/>
            <p:nvPr/>
          </p:nvSpPr>
          <p:spPr>
            <a:xfrm>
              <a:off x="0" y="592569"/>
              <a:ext cx="10515600" cy="479700"/>
            </a:xfrm>
            <a:prstGeom prst="roundRect">
              <a:avLst>
                <a:gd name="adj" fmla="val 16667"/>
              </a:avLst>
            </a:prstGeom>
            <a:solidFill>
              <a:srgbClr val="FF0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g1b22154085c_0_280"/>
            <p:cNvSpPr txBox="1"/>
            <p:nvPr/>
          </p:nvSpPr>
          <p:spPr>
            <a:xfrm>
              <a:off x="23417" y="6159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100% full and background will change to red.</a:t>
              </a:r>
              <a:endParaRPr/>
            </a:p>
          </p:txBody>
        </p:sp>
        <p:sp>
          <p:nvSpPr>
            <p:cNvPr id="404" name="Google Shape;404;g1b22154085c_0_280"/>
            <p:cNvSpPr/>
            <p:nvPr/>
          </p:nvSpPr>
          <p:spPr>
            <a:xfrm>
              <a:off x="0" y="1123675"/>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g1b22154085c_0_280"/>
            <p:cNvSpPr txBox="1"/>
            <p:nvPr/>
          </p:nvSpPr>
          <p:spPr>
            <a:xfrm>
              <a:off x="23417" y="1147092"/>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FFFFFF"/>
                </a:buClr>
                <a:buSzPts val="2000"/>
                <a:buFont typeface="Calibri"/>
                <a:buNone/>
              </a:pPr>
              <a:r>
                <a:rPr lang="en-US" sz="2000" b="0" i="0" u="none" strike="noStrike" cap="none">
                  <a:solidFill>
                    <a:srgbClr val="FFFFFF"/>
                  </a:solidFill>
                  <a:latin typeface="Calibri"/>
                  <a:ea typeface="Calibri"/>
                  <a:cs typeface="Calibri"/>
                  <a:sym typeface="Calibri"/>
                </a:rPr>
                <a:t>Input 0 and convert from Celsius to Kelvin; result will be 273.15.</a:t>
              </a:r>
              <a:endParaRPr sz="2000" b="0" i="0" u="none" strike="noStrike" cap="none">
                <a:solidFill>
                  <a:schemeClr val="lt1"/>
                </a:solidFill>
                <a:latin typeface="Calibri"/>
                <a:ea typeface="Calibri"/>
                <a:cs typeface="Calibri"/>
                <a:sym typeface="Calibri"/>
              </a:endParaRPr>
            </a:p>
          </p:txBody>
        </p:sp>
        <p:sp>
          <p:nvSpPr>
            <p:cNvPr id="406" name="Google Shape;406;g1b22154085c_0_280"/>
            <p:cNvSpPr/>
            <p:nvPr/>
          </p:nvSpPr>
          <p:spPr>
            <a:xfrm>
              <a:off x="0" y="1667169"/>
              <a:ext cx="10515600" cy="479700"/>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g1b22154085c_0_280"/>
            <p:cNvSpPr txBox="1"/>
            <p:nvPr/>
          </p:nvSpPr>
          <p:spPr>
            <a:xfrm>
              <a:off x="23417" y="16905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FFFFFF"/>
                </a:buClr>
                <a:buSzPts val="2000"/>
                <a:buFont typeface="Calibri"/>
                <a:buNone/>
              </a:pPr>
              <a:r>
                <a:rPr lang="en-US" sz="2000" b="0" i="0" u="none" strike="noStrike" cap="none">
                  <a:solidFill>
                    <a:srgbClr val="FFFFFF"/>
                  </a:solidFill>
                  <a:latin typeface="Calibri"/>
                  <a:ea typeface="Calibri"/>
                  <a:cs typeface="Calibri"/>
                  <a:sym typeface="Calibri"/>
                </a:rPr>
                <a:t>Progress bar will be empty, and background will change to blue.</a:t>
              </a:r>
              <a:endParaRPr sz="2000" b="0" i="0" u="none" strike="noStrike" cap="none">
                <a:solidFill>
                  <a:schemeClr val="lt1"/>
                </a:solidFill>
                <a:latin typeface="Calibri"/>
                <a:ea typeface="Calibri"/>
                <a:cs typeface="Calibri"/>
                <a:sym typeface="Calibri"/>
              </a:endParaRPr>
            </a:p>
          </p:txBody>
        </p:sp>
        <p:sp>
          <p:nvSpPr>
            <p:cNvPr id="408" name="Google Shape;408;g1b22154085c_0_280"/>
            <p:cNvSpPr/>
            <p:nvPr/>
          </p:nvSpPr>
          <p:spPr>
            <a:xfrm>
              <a:off x="0" y="22044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g1b22154085c_0_280"/>
            <p:cNvSpPr txBox="1"/>
            <p:nvPr/>
          </p:nvSpPr>
          <p:spPr>
            <a:xfrm>
              <a:off x="23417" y="22278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FFFFFF"/>
                </a:buClr>
                <a:buSzPts val="2000"/>
                <a:buFont typeface="Calibri"/>
                <a:buNone/>
              </a:pPr>
              <a:r>
                <a:rPr lang="en-US" sz="2000" b="0" i="0" u="none" strike="noStrike" cap="none">
                  <a:solidFill>
                    <a:srgbClr val="FFFFFF"/>
                  </a:solidFill>
                  <a:latin typeface="Calibri"/>
                  <a:ea typeface="Calibri"/>
                  <a:cs typeface="Calibri"/>
                  <a:sym typeface="Calibri"/>
                </a:rPr>
                <a:t>Input 50 and convert from Celsius to Kelvin; result will be 323.15.</a:t>
              </a:r>
              <a:endParaRPr sz="2000" b="0" i="0" u="none" strike="noStrike" cap="none">
                <a:solidFill>
                  <a:schemeClr val="lt1"/>
                </a:solidFill>
                <a:latin typeface="Calibri"/>
                <a:ea typeface="Calibri"/>
                <a:cs typeface="Calibri"/>
                <a:sym typeface="Calibri"/>
              </a:endParaRPr>
            </a:p>
          </p:txBody>
        </p:sp>
        <p:sp>
          <p:nvSpPr>
            <p:cNvPr id="410" name="Google Shape;410;g1b22154085c_0_280"/>
            <p:cNvSpPr/>
            <p:nvPr/>
          </p:nvSpPr>
          <p:spPr>
            <a:xfrm>
              <a:off x="0" y="2725866"/>
              <a:ext cx="10515600" cy="479700"/>
            </a:xfrm>
            <a:prstGeom prst="roundRect">
              <a:avLst>
                <a:gd name="adj" fmla="val 16667"/>
              </a:avLst>
            </a:prstGeom>
            <a:solidFill>
              <a:srgbClr val="00B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g1b22154085c_0_280"/>
            <p:cNvSpPr txBox="1"/>
            <p:nvPr/>
          </p:nvSpPr>
          <p:spPr>
            <a:xfrm>
              <a:off x="23417" y="2749283"/>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50% full and background will change to green.</a:t>
              </a:r>
              <a:endParaRPr/>
            </a:p>
          </p:txBody>
        </p:sp>
        <p:sp>
          <p:nvSpPr>
            <p:cNvPr id="412" name="Google Shape;412;g1b22154085c_0_280"/>
            <p:cNvSpPr/>
            <p:nvPr/>
          </p:nvSpPr>
          <p:spPr>
            <a:xfrm>
              <a:off x="0" y="3294973"/>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g1b22154085c_0_280"/>
            <p:cNvSpPr txBox="1"/>
            <p:nvPr/>
          </p:nvSpPr>
          <p:spPr>
            <a:xfrm>
              <a:off x="23417" y="3318390"/>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FFFFFF"/>
                </a:buClr>
                <a:buSzPts val="2000"/>
                <a:buFont typeface="Calibri"/>
                <a:buNone/>
              </a:pPr>
              <a:r>
                <a:rPr lang="en-US" sz="2000" b="0" i="0" u="none" strike="noStrike" cap="none">
                  <a:solidFill>
                    <a:srgbClr val="FFFFFF"/>
                  </a:solidFill>
                  <a:latin typeface="Calibri"/>
                  <a:ea typeface="Calibri"/>
                  <a:cs typeface="Calibri"/>
                  <a:sym typeface="Calibri"/>
                </a:rPr>
                <a:t>Input -373.15 and convert from Celsius to Kelvin; result will be -100.0.</a:t>
              </a:r>
              <a:endParaRPr sz="2000" b="0" i="0" u="none" strike="noStrike" cap="none">
                <a:solidFill>
                  <a:schemeClr val="lt1"/>
                </a:solidFill>
                <a:latin typeface="Calibri"/>
                <a:ea typeface="Calibri"/>
                <a:cs typeface="Calibri"/>
                <a:sym typeface="Calibri"/>
              </a:endParaRPr>
            </a:p>
          </p:txBody>
        </p:sp>
        <p:sp>
          <p:nvSpPr>
            <p:cNvPr id="414" name="Google Shape;414;g1b22154085c_0_280"/>
            <p:cNvSpPr/>
            <p:nvPr/>
          </p:nvSpPr>
          <p:spPr>
            <a:xfrm>
              <a:off x="0" y="3816369"/>
              <a:ext cx="10515600" cy="479700"/>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g1b22154085c_0_280"/>
            <p:cNvSpPr txBox="1"/>
            <p:nvPr/>
          </p:nvSpPr>
          <p:spPr>
            <a:xfrm>
              <a:off x="23417" y="38397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g1a4c052af2f_0_112"/>
          <p:cNvPicPr preferRelativeResize="0"/>
          <p:nvPr/>
        </p:nvPicPr>
        <p:blipFill>
          <a:blip r:embed="rId3">
            <a:alphaModFix/>
          </a:blip>
          <a:stretch>
            <a:fillRect/>
          </a:stretch>
        </p:blipFill>
        <p:spPr>
          <a:xfrm>
            <a:off x="0" y="-76200"/>
            <a:ext cx="12192000" cy="7886700"/>
          </a:xfrm>
          <a:prstGeom prst="rect">
            <a:avLst/>
          </a:prstGeom>
          <a:noFill/>
          <a:ln>
            <a:noFill/>
          </a:ln>
        </p:spPr>
      </p:pic>
      <p:sp>
        <p:nvSpPr>
          <p:cNvPr id="421" name="Google Shape;421;g1a4c052af2f_0_112"/>
          <p:cNvSpPr txBox="1">
            <a:spLocks noGrp="1"/>
          </p:cNvSpPr>
          <p:nvPr>
            <p:ph type="title"/>
          </p:nvPr>
        </p:nvSpPr>
        <p:spPr>
          <a:xfrm>
            <a:off x="838200" y="-16827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Test Case Code Example</a:t>
            </a:r>
            <a:endParaRPr/>
          </a:p>
        </p:txBody>
      </p:sp>
      <p:sp>
        <p:nvSpPr>
          <p:cNvPr id="422" name="Google Shape;422;g1a4c052af2f_0_11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423" name="Google Shape;423;g1a4c052af2f_0_112"/>
          <p:cNvPicPr preferRelativeResize="0"/>
          <p:nvPr/>
        </p:nvPicPr>
        <p:blipFill>
          <a:blip r:embed="rId4">
            <a:alphaModFix/>
          </a:blip>
          <a:stretch>
            <a:fillRect/>
          </a:stretch>
        </p:blipFill>
        <p:spPr>
          <a:xfrm>
            <a:off x="2721974" y="990600"/>
            <a:ext cx="7175899" cy="61768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g1a4c052af2f_0_117"/>
          <p:cNvPicPr preferRelativeResize="0"/>
          <p:nvPr/>
        </p:nvPicPr>
        <p:blipFill>
          <a:blip r:embed="rId3">
            <a:alphaModFix/>
          </a:blip>
          <a:stretch>
            <a:fillRect/>
          </a:stretch>
        </p:blipFill>
        <p:spPr>
          <a:xfrm>
            <a:off x="-23025" y="-13075"/>
            <a:ext cx="12192000" cy="6865402"/>
          </a:xfrm>
          <a:prstGeom prst="rect">
            <a:avLst/>
          </a:prstGeom>
          <a:noFill/>
          <a:ln>
            <a:noFill/>
          </a:ln>
        </p:spPr>
      </p:pic>
      <p:sp>
        <p:nvSpPr>
          <p:cNvPr id="429" name="Google Shape;429;g1a4c052af2f_0_117"/>
          <p:cNvSpPr txBox="1">
            <a:spLocks noGrp="1"/>
          </p:cNvSpPr>
          <p:nvPr>
            <p:ph type="title"/>
          </p:nvPr>
        </p:nvSpPr>
        <p:spPr>
          <a:xfrm>
            <a:off x="838200" y="2766150"/>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Live Demonstration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1a4c052af2f_0_8"/>
          <p:cNvSpPr txBox="1">
            <a:spLocks noGrp="1"/>
          </p:cNvSpPr>
          <p:nvPr>
            <p:ph type="body" idx="4"/>
          </p:nvPr>
        </p:nvSpPr>
        <p:spPr>
          <a:xfrm>
            <a:off x="5301465" y="539392"/>
            <a:ext cx="6054000" cy="5805000"/>
          </a:xfrm>
          <a:prstGeom prst="rect">
            <a:avLst/>
          </a:prstGeom>
          <a:noFill/>
          <a:ln>
            <a:noFill/>
          </a:ln>
        </p:spPr>
        <p:txBody>
          <a:bodyPr spcFirstLastPara="1" wrap="square" lIns="91425" tIns="45700" rIns="91425" bIns="45700" anchor="t" anchorCtr="0">
            <a:normAutofit fontScale="47500"/>
          </a:bodyPr>
          <a:lstStyle/>
          <a:p>
            <a:pPr marL="0" lvl="0" indent="0" algn="l" rtl="0">
              <a:lnSpc>
                <a:spcPct val="90000"/>
              </a:lnSpc>
              <a:spcBef>
                <a:spcPts val="1000"/>
              </a:spcBef>
              <a:spcAft>
                <a:spcPts val="0"/>
              </a:spcAft>
              <a:buNone/>
            </a:pPr>
            <a:endParaRPr/>
          </a:p>
          <a:p>
            <a:pPr marL="228600" lvl="0" indent="-245268" algn="l" rtl="0">
              <a:lnSpc>
                <a:spcPct val="90000"/>
              </a:lnSpc>
              <a:spcBef>
                <a:spcPts val="1000"/>
              </a:spcBef>
              <a:spcAft>
                <a:spcPts val="0"/>
              </a:spcAft>
              <a:buClr>
                <a:schemeClr val="dk1"/>
              </a:buClr>
              <a:buSzPct val="100000"/>
              <a:buChar char="•"/>
            </a:pPr>
            <a:r>
              <a:rPr lang="en-US" sz="3500">
                <a:latin typeface="Arial"/>
                <a:ea typeface="Arial"/>
                <a:cs typeface="Arial"/>
                <a:sym typeface="Arial"/>
              </a:rPr>
              <a:t>We have 24 test cases, 4 for each of the 6 associated temperature conversions. Also tested against existing online conversion calculators to test consistency.</a:t>
            </a:r>
            <a:endParaRPr/>
          </a:p>
          <a:p>
            <a:pPr marL="228600" lvl="0" indent="-245268" algn="l" rtl="0">
              <a:lnSpc>
                <a:spcPct val="90000"/>
              </a:lnSpc>
              <a:spcBef>
                <a:spcPts val="1000"/>
              </a:spcBef>
              <a:spcAft>
                <a:spcPts val="0"/>
              </a:spcAft>
              <a:buClr>
                <a:schemeClr val="dk1"/>
              </a:buClr>
              <a:buSzPct val="100000"/>
              <a:buChar char="•"/>
            </a:pPr>
            <a:r>
              <a:rPr lang="en-US" sz="3500">
                <a:latin typeface="Arial"/>
                <a:ea typeface="Arial"/>
                <a:cs typeface="Arial"/>
                <a:sym typeface="Arial"/>
              </a:rPr>
              <a:t>Layout needs constantly be updated /resolved with new features being added. Not necessarily the same per device as sequence of design / implementation could be different on each machine that is developing the application.</a:t>
            </a:r>
            <a:endParaRPr/>
          </a:p>
          <a:p>
            <a:pPr marL="228600" lvl="0" indent="-245268" algn="l" rtl="0">
              <a:lnSpc>
                <a:spcPct val="90000"/>
              </a:lnSpc>
              <a:spcBef>
                <a:spcPts val="1000"/>
              </a:spcBef>
              <a:spcAft>
                <a:spcPts val="0"/>
              </a:spcAft>
              <a:buClr>
                <a:schemeClr val="dk1"/>
              </a:buClr>
              <a:buSzPct val="100000"/>
              <a:buChar char="•"/>
            </a:pPr>
            <a:r>
              <a:rPr lang="en-US" sz="3500">
                <a:latin typeface="Arial"/>
                <a:ea typeface="Arial"/>
                <a:cs typeface="Arial"/>
                <a:sym typeface="Arial"/>
              </a:rPr>
              <a:t>Andre Nasrah contributed conceptual – stripped down code before as well implementing converterclass.java to have a class object associated with program, basic layout in activity_main.xml, and basis of documentation.  Contributed to Github regarding bug editing. Provided test cases along with updates which were regularly pushed to Github. Zoom meeting setups and coordination of meetings.</a:t>
            </a:r>
            <a:endParaRPr sz="3500">
              <a:latin typeface="Arial"/>
              <a:ea typeface="Arial"/>
              <a:cs typeface="Arial"/>
              <a:sym typeface="Arial"/>
            </a:endParaRPr>
          </a:p>
          <a:p>
            <a:pPr marL="228600" lvl="0" indent="-245268" algn="l" rtl="0">
              <a:lnSpc>
                <a:spcPct val="90000"/>
              </a:lnSpc>
              <a:spcBef>
                <a:spcPts val="1000"/>
              </a:spcBef>
              <a:spcAft>
                <a:spcPts val="0"/>
              </a:spcAft>
              <a:buClr>
                <a:schemeClr val="dk1"/>
              </a:buClr>
              <a:buSzPct val="100000"/>
              <a:buChar char="•"/>
            </a:pPr>
            <a:r>
              <a:rPr lang="en-US" sz="3500">
                <a:latin typeface="Arial"/>
                <a:ea typeface="Arial"/>
                <a:cs typeface="Arial"/>
                <a:sym typeface="Arial"/>
              </a:rPr>
              <a:t>Ellie Brown contributed development of additional features such as progress bar/ if/else statements with background changes, spinner/ dropdown menu, implementation of Kelvin associated conversions being integrated with her newly modified of her previous implementations of Fahrenheit/Celsius. Contributed to Github regularly. Created README.md file with original contents.</a:t>
            </a:r>
            <a:endParaRPr/>
          </a:p>
          <a:p>
            <a:pPr marL="228600" lvl="0" indent="-187960" algn="l" rtl="0">
              <a:lnSpc>
                <a:spcPct val="90000"/>
              </a:lnSpc>
              <a:spcBef>
                <a:spcPts val="1000"/>
              </a:spcBef>
              <a:spcAft>
                <a:spcPts val="0"/>
              </a:spcAft>
              <a:buClr>
                <a:schemeClr val="dk1"/>
              </a:buClr>
              <a:buSzPct val="100000"/>
              <a:buNone/>
            </a:pPr>
            <a:endParaRPr sz="1600"/>
          </a:p>
        </p:txBody>
      </p:sp>
      <p:grpSp>
        <p:nvGrpSpPr>
          <p:cNvPr id="128" name="Google Shape;128;g1a4c052af2f_0_8"/>
          <p:cNvGrpSpPr/>
          <p:nvPr/>
        </p:nvGrpSpPr>
        <p:grpSpPr>
          <a:xfrm>
            <a:off x="839800" y="539381"/>
            <a:ext cx="4461600" cy="5756602"/>
            <a:chOff x="0" y="3882665"/>
            <a:chExt cx="4461600" cy="1873955"/>
          </a:xfrm>
        </p:grpSpPr>
        <p:sp>
          <p:nvSpPr>
            <p:cNvPr id="129" name="Google Shape;129;g1a4c052af2f_0_8"/>
            <p:cNvSpPr/>
            <p:nvPr/>
          </p:nvSpPr>
          <p:spPr>
            <a:xfrm>
              <a:off x="0" y="3882665"/>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g1a4c052af2f_0_8"/>
            <p:cNvSpPr txBox="1"/>
            <p:nvPr/>
          </p:nvSpPr>
          <p:spPr>
            <a:xfrm>
              <a:off x="29088" y="3911753"/>
              <a:ext cx="4403400" cy="537600"/>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Software code testing - how you tested your code</a:t>
              </a:r>
              <a:endParaRPr sz="1500" b="0" i="0" u="none" strike="noStrike" cap="none">
                <a:solidFill>
                  <a:schemeClr val="lt1"/>
                </a:solidFill>
                <a:latin typeface="Calibri"/>
                <a:ea typeface="Calibri"/>
                <a:cs typeface="Calibri"/>
                <a:sym typeface="Calibri"/>
              </a:endParaRPr>
            </a:p>
          </p:txBody>
        </p:sp>
        <p:sp>
          <p:nvSpPr>
            <p:cNvPr id="131" name="Google Shape;131;g1a4c052af2f_0_8"/>
            <p:cNvSpPr/>
            <p:nvPr/>
          </p:nvSpPr>
          <p:spPr>
            <a:xfrm>
              <a:off x="0" y="4521742"/>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g1a4c052af2f_0_8"/>
            <p:cNvSpPr txBox="1"/>
            <p:nvPr/>
          </p:nvSpPr>
          <p:spPr>
            <a:xfrm>
              <a:off x="29088" y="4550830"/>
              <a:ext cx="4403400" cy="537600"/>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Challenges and/or the project complexity</a:t>
              </a:r>
              <a:endParaRPr sz="1500" b="0" i="0" u="none" strike="noStrike" cap="none">
                <a:solidFill>
                  <a:schemeClr val="lt1"/>
                </a:solidFill>
                <a:latin typeface="Calibri"/>
                <a:ea typeface="Calibri"/>
                <a:cs typeface="Calibri"/>
                <a:sym typeface="Calibri"/>
              </a:endParaRPr>
            </a:p>
          </p:txBody>
        </p:sp>
        <p:sp>
          <p:nvSpPr>
            <p:cNvPr id="133" name="Google Shape;133;g1a4c052af2f_0_8"/>
            <p:cNvSpPr/>
            <p:nvPr/>
          </p:nvSpPr>
          <p:spPr>
            <a:xfrm>
              <a:off x="0" y="5160820"/>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g1a4c052af2f_0_8"/>
            <p:cNvSpPr txBox="1"/>
            <p:nvPr/>
          </p:nvSpPr>
          <p:spPr>
            <a:xfrm>
              <a:off x="29088" y="5189908"/>
              <a:ext cx="4403400" cy="537600"/>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Individual contributions</a:t>
              </a:r>
              <a:endParaRPr sz="15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8"/>
        <p:cNvGrpSpPr/>
        <p:nvPr/>
      </p:nvGrpSpPr>
      <p:grpSpPr>
        <a:xfrm>
          <a:off x="0" y="0"/>
          <a:ext cx="0" cy="0"/>
          <a:chOff x="0" y="0"/>
          <a:chExt cx="0" cy="0"/>
        </a:xfrm>
      </p:grpSpPr>
      <p:sp>
        <p:nvSpPr>
          <p:cNvPr id="139" name="Google Shape;139;p3"/>
          <p:cNvSpPr/>
          <p:nvPr/>
        </p:nvSpPr>
        <p:spPr>
          <a:xfrm>
            <a:off x="1524"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 name="Google Shape;140;p3"/>
          <p:cNvSpPr/>
          <p:nvPr/>
        </p:nvSpPr>
        <p:spPr>
          <a:xfrm rot="10800000">
            <a:off x="960120" y="0"/>
            <a:ext cx="11218661" cy="6858000"/>
          </a:xfrm>
          <a:custGeom>
            <a:avLst/>
            <a:gdLst/>
            <a:ahLst/>
            <a:cxnLst/>
            <a:rect l="l" t="t" r="r" b="b"/>
            <a:pathLst>
              <a:path w="11218661" h="6858000" extrusionOk="0">
                <a:moveTo>
                  <a:pt x="0" y="0"/>
                </a:moveTo>
                <a:lnTo>
                  <a:pt x="8042507" y="0"/>
                </a:lnTo>
                <a:lnTo>
                  <a:pt x="11218661" y="6858000"/>
                </a:lnTo>
                <a:lnTo>
                  <a:pt x="0" y="6858000"/>
                </a:lnTo>
                <a:close/>
              </a:path>
            </a:pathLst>
          </a:custGeom>
          <a:solidFill>
            <a:srgbClr val="262626">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 name="Google Shape;141;p3"/>
          <p:cNvSpPr/>
          <p:nvPr/>
        </p:nvSpPr>
        <p:spPr>
          <a:xfrm rot="10800000">
            <a:off x="1420248" y="0"/>
            <a:ext cx="10771752" cy="6858000"/>
          </a:xfrm>
          <a:custGeom>
            <a:avLst/>
            <a:gdLst/>
            <a:ahLst/>
            <a:cxnLst/>
            <a:rect l="l" t="t" r="r" b="b"/>
            <a:pathLst>
              <a:path w="10771752" h="6858000" extrusionOk="0">
                <a:moveTo>
                  <a:pt x="0" y="0"/>
                </a:moveTo>
                <a:lnTo>
                  <a:pt x="7595598" y="0"/>
                </a:lnTo>
                <a:lnTo>
                  <a:pt x="10771752" y="6858000"/>
                </a:lnTo>
                <a:lnTo>
                  <a:pt x="0" y="6858000"/>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 name="Google Shape;142;p3"/>
          <p:cNvSpPr txBox="1">
            <a:spLocks noGrp="1"/>
          </p:cNvSpPr>
          <p:nvPr>
            <p:ph type="title"/>
          </p:nvPr>
        </p:nvSpPr>
        <p:spPr>
          <a:xfrm>
            <a:off x="4384039" y="365125"/>
            <a:ext cx="716449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US"/>
              <a:t>Temperature Converter Application Overview</a:t>
            </a:r>
            <a:endParaRPr/>
          </a:p>
        </p:txBody>
      </p:sp>
      <p:pic>
        <p:nvPicPr>
          <p:cNvPr id="143" name="Google Shape;143;p3" descr="Thermometer"/>
          <p:cNvPicPr preferRelativeResize="0"/>
          <p:nvPr/>
        </p:nvPicPr>
        <p:blipFill rotWithShape="1">
          <a:blip r:embed="rId3">
            <a:alphaModFix/>
          </a:blip>
          <a:srcRect/>
          <a:stretch/>
        </p:blipFill>
        <p:spPr>
          <a:xfrm>
            <a:off x="480060" y="1715781"/>
            <a:ext cx="3425957" cy="3425957"/>
          </a:xfrm>
          <a:prstGeom prst="rect">
            <a:avLst/>
          </a:prstGeom>
          <a:noFill/>
          <a:ln>
            <a:noFill/>
          </a:ln>
        </p:spPr>
      </p:pic>
      <p:sp>
        <p:nvSpPr>
          <p:cNvPr id="144" name="Google Shape;144;p3"/>
          <p:cNvSpPr txBox="1">
            <a:spLocks noGrp="1"/>
          </p:cNvSpPr>
          <p:nvPr>
            <p:ph type="body" idx="1"/>
          </p:nvPr>
        </p:nvSpPr>
        <p:spPr>
          <a:xfrm>
            <a:off x="4387515" y="2022601"/>
            <a:ext cx="7161017" cy="415436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a:t>User inputs a number (temperature) and selects if they want to convert from Celsius to Fahrenheit, Fahrenheit to Celsius, Kelvin to Fahrenheit, Fahrenheit to Kelvin, Celsius to Kelvin, or Kelvin to Celsius.</a:t>
            </a:r>
            <a:endParaRPr sz="2000"/>
          </a:p>
          <a:p>
            <a:pPr marL="228600" lvl="0" indent="-228600" algn="l" rtl="0">
              <a:lnSpc>
                <a:spcPct val="90000"/>
              </a:lnSpc>
              <a:spcBef>
                <a:spcPts val="0"/>
              </a:spcBef>
              <a:spcAft>
                <a:spcPts val="0"/>
              </a:spcAft>
              <a:buClr>
                <a:schemeClr val="lt1"/>
              </a:buClr>
              <a:buSzPts val="2000"/>
              <a:buChar char="•"/>
            </a:pPr>
            <a:r>
              <a:rPr lang="en-US" sz="2000"/>
              <a:t> A progress bar is implemented at the bottom of the screen to indicate freezing, and boiling based on conversion. When the bar is at 0% it means that value was either at freezing or below freezing. When the bar is full it means that value was either at boiling point or above it. </a:t>
            </a:r>
            <a:endParaRPr sz="2000"/>
          </a:p>
          <a:p>
            <a:pPr marL="228600" lvl="0" indent="-228600" algn="l" rtl="0">
              <a:lnSpc>
                <a:spcPct val="90000"/>
              </a:lnSpc>
              <a:spcBef>
                <a:spcPts val="0"/>
              </a:spcBef>
              <a:spcAft>
                <a:spcPts val="0"/>
              </a:spcAft>
              <a:buClr>
                <a:schemeClr val="lt1"/>
              </a:buClr>
              <a:buSzPts val="2000"/>
              <a:buChar char="•"/>
            </a:pPr>
            <a:r>
              <a:rPr lang="en-US" sz="2000"/>
              <a:t>For example, when a user inputs 32 and selects to convert from Fahrenheit to Celsius, the bar will be at 0 and the result will be 0 in the output field. This indicates that 32 F and 0 C are the same both visually and numerically.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pic>
        <p:nvPicPr>
          <p:cNvPr id="149" name="Google Shape;149;p4"/>
          <p:cNvPicPr preferRelativeResize="0"/>
          <p:nvPr/>
        </p:nvPicPr>
        <p:blipFill rotWithShape="1">
          <a:blip r:embed="rId3">
            <a:alphaModFix/>
          </a:blip>
          <a:srcRect t="2388" r="9091" b="21003"/>
          <a:stretch/>
        </p:blipFill>
        <p:spPr>
          <a:xfrm>
            <a:off x="20" y="10"/>
            <a:ext cx="12191980" cy="6857990"/>
          </a:xfrm>
          <a:prstGeom prst="rect">
            <a:avLst/>
          </a:prstGeom>
          <a:noFill/>
          <a:ln>
            <a:noFill/>
          </a:ln>
        </p:spPr>
      </p:pic>
      <p:sp>
        <p:nvSpPr>
          <p:cNvPr id="150" name="Google Shape;150;p4"/>
          <p:cNvSpPr/>
          <p:nvPr/>
        </p:nvSpPr>
        <p:spPr>
          <a:xfrm>
            <a:off x="0" y="0"/>
            <a:ext cx="12192000" cy="6858000"/>
          </a:xfrm>
          <a:prstGeom prst="rect">
            <a:avLst/>
          </a:prstGeom>
          <a:gradFill>
            <a:gsLst>
              <a:gs pos="0">
                <a:srgbClr val="E7E6E6">
                  <a:alpha val="67843"/>
                </a:srgbClr>
              </a:gs>
              <a:gs pos="10000">
                <a:srgbClr val="E7E6E6">
                  <a:alpha val="67843"/>
                </a:srgbClr>
              </a:gs>
              <a:gs pos="85000">
                <a:srgbClr val="E7E6E6">
                  <a:alpha val="96862"/>
                </a:srgbClr>
              </a:gs>
              <a:gs pos="100000">
                <a:srgbClr val="E7E6E6">
                  <a:alpha val="96862"/>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1" name="Google Shape;15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How to Use	</a:t>
            </a:r>
            <a:endParaRPr/>
          </a:p>
        </p:txBody>
      </p:sp>
      <p:grpSp>
        <p:nvGrpSpPr>
          <p:cNvPr id="152" name="Google Shape;152;p4"/>
          <p:cNvGrpSpPr/>
          <p:nvPr/>
        </p:nvGrpSpPr>
        <p:grpSpPr>
          <a:xfrm>
            <a:off x="838200" y="1825625"/>
            <a:ext cx="10515600" cy="3998624"/>
            <a:chOff x="0" y="0"/>
            <a:chExt cx="10515600" cy="3998624"/>
          </a:xfrm>
        </p:grpSpPr>
        <p:cxnSp>
          <p:nvCxnSpPr>
            <p:cNvPr id="153" name="Google Shape;153;p4"/>
            <p:cNvCxnSpPr/>
            <p:nvPr/>
          </p:nvCxnSpPr>
          <p:spPr>
            <a:xfrm>
              <a:off x="0" y="0"/>
              <a:ext cx="10515600"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a:effectLst>
              <a:outerShdw blurRad="57150" dist="19050" dir="5400000" algn="ctr" rotWithShape="0">
                <a:srgbClr val="000000">
                  <a:alpha val="62745"/>
                </a:srgbClr>
              </a:outerShdw>
            </a:effectLst>
          </p:spPr>
        </p:cxnSp>
        <p:sp>
          <p:nvSpPr>
            <p:cNvPr id="154" name="Google Shape;154;p4"/>
            <p:cNvSpPr/>
            <p:nvPr/>
          </p:nvSpPr>
          <p:spPr>
            <a:xfrm>
              <a:off x="0" y="0"/>
              <a:ext cx="10515600" cy="21756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txBox="1"/>
            <p:nvPr/>
          </p:nvSpPr>
          <p:spPr>
            <a:xfrm>
              <a:off x="0" y="76200"/>
              <a:ext cx="10515600" cy="2666700"/>
            </a:xfrm>
            <a:prstGeom prst="rect">
              <a:avLst/>
            </a:prstGeom>
            <a:noFill/>
            <a:ln>
              <a:noFill/>
            </a:ln>
          </p:spPr>
          <p:txBody>
            <a:bodyPr spcFirstLastPara="1" wrap="square" lIns="87625" tIns="87625" rIns="87625" bIns="87625" anchor="t" anchorCtr="0">
              <a:noAutofit/>
            </a:bodyPr>
            <a:lstStyle/>
            <a:p>
              <a:pPr marL="457200" marR="0" lvl="0" indent="-374650" algn="l" rtl="0">
                <a:lnSpc>
                  <a:spcPct val="90000"/>
                </a:lnSpc>
                <a:spcBef>
                  <a:spcPts val="0"/>
                </a:spcBef>
                <a:spcAft>
                  <a:spcPts val="0"/>
                </a:spcAft>
                <a:buClr>
                  <a:schemeClr val="dk1"/>
                </a:buClr>
                <a:buSzPts val="2300"/>
                <a:buFont typeface="Calibri"/>
                <a:buAutoNum type="arabicPeriod"/>
              </a:pPr>
              <a:r>
                <a:rPr lang="en-US" sz="2300" b="0" i="0" u="none" strike="noStrike" cap="none">
                  <a:solidFill>
                    <a:schemeClr val="dk1"/>
                  </a:solidFill>
                  <a:latin typeface="Calibri"/>
                  <a:ea typeface="Calibri"/>
                  <a:cs typeface="Calibri"/>
                  <a:sym typeface="Calibri"/>
                </a:rPr>
                <a:t>Click on the input field and type in a number (temperature) you wish to convert. </a:t>
              </a:r>
              <a:endParaRPr sz="2300" b="0" i="0" u="none" strike="noStrike" cap="none">
                <a:solidFill>
                  <a:schemeClr val="dk1"/>
                </a:solidFill>
                <a:latin typeface="Calibri"/>
                <a:ea typeface="Calibri"/>
                <a:cs typeface="Calibri"/>
                <a:sym typeface="Calibri"/>
              </a:endParaRPr>
            </a:p>
            <a:p>
              <a:pPr marL="457200" marR="0" lvl="0" indent="-374650" algn="l" rtl="0">
                <a:lnSpc>
                  <a:spcPct val="90000"/>
                </a:lnSpc>
                <a:spcBef>
                  <a:spcPts val="0"/>
                </a:spcBef>
                <a:spcAft>
                  <a:spcPts val="0"/>
                </a:spcAft>
                <a:buClr>
                  <a:schemeClr val="dk1"/>
                </a:buClr>
                <a:buSzPts val="2300"/>
                <a:buFont typeface="Calibri"/>
                <a:buAutoNum type="arabicPeriod"/>
              </a:pPr>
              <a:r>
                <a:rPr lang="en-US" sz="2300" b="0" i="0" u="none" strike="noStrike" cap="none">
                  <a:solidFill>
                    <a:schemeClr val="dk1"/>
                  </a:solidFill>
                  <a:latin typeface="Calibri"/>
                  <a:ea typeface="Calibri"/>
                  <a:cs typeface="Calibri"/>
                  <a:sym typeface="Calibri"/>
                </a:rPr>
                <a:t>Select which conversion you want to do by clicking on the dropdown menu just below the text input field and choose between either Celsius to Fahrenheit, Fahrenheit to Celsius, Kelvin to Fahrenheit, Fahrenheit to Kelvin, Celsius to Kelvin, or Kelvin to Celsius. </a:t>
              </a:r>
              <a:endParaRPr sz="2300" b="0" i="0" u="none" strike="noStrike" cap="none">
                <a:solidFill>
                  <a:schemeClr val="dk1"/>
                </a:solidFill>
                <a:latin typeface="Calibri"/>
                <a:ea typeface="Calibri"/>
                <a:cs typeface="Calibri"/>
                <a:sym typeface="Calibri"/>
              </a:endParaRPr>
            </a:p>
            <a:p>
              <a:pPr marL="457200" marR="0" lvl="0" indent="-374650" algn="l" rtl="0">
                <a:lnSpc>
                  <a:spcPct val="90000"/>
                </a:lnSpc>
                <a:spcBef>
                  <a:spcPts val="0"/>
                </a:spcBef>
                <a:spcAft>
                  <a:spcPts val="0"/>
                </a:spcAft>
                <a:buClr>
                  <a:schemeClr val="dk1"/>
                </a:buClr>
                <a:buSzPts val="2300"/>
                <a:buFont typeface="Calibri"/>
                <a:buAutoNum type="arabicPeriod"/>
              </a:pPr>
              <a:r>
                <a:rPr lang="en-US" sz="2300">
                  <a:solidFill>
                    <a:schemeClr val="dk1"/>
                  </a:solidFill>
                  <a:latin typeface="Calibri"/>
                  <a:ea typeface="Calibri"/>
                  <a:cs typeface="Calibri"/>
                  <a:sym typeface="Calibri"/>
                </a:rPr>
                <a:t>Click on the Calculate Conversion button just below the dropdown menu. </a:t>
              </a:r>
              <a:r>
                <a:rPr lang="en-US" sz="2300" b="0" i="0" u="none" strike="noStrike" cap="none">
                  <a:solidFill>
                    <a:schemeClr val="dk1"/>
                  </a:solidFill>
                  <a:latin typeface="Calibri"/>
                  <a:ea typeface="Calibri"/>
                  <a:cs typeface="Calibri"/>
                  <a:sym typeface="Calibri"/>
                </a:rPr>
                <a:t>The resulting conversion will appear in the output field below the buttons.</a:t>
              </a:r>
              <a:endParaRPr sz="2300" b="0" i="0" u="none" strike="noStrike" cap="none">
                <a:solidFill>
                  <a:schemeClr val="dk1"/>
                </a:solidFill>
                <a:latin typeface="Calibri"/>
                <a:ea typeface="Calibri"/>
                <a:cs typeface="Calibri"/>
                <a:sym typeface="Calibri"/>
              </a:endParaRPr>
            </a:p>
          </p:txBody>
        </p:sp>
        <p:cxnSp>
          <p:nvCxnSpPr>
            <p:cNvPr id="156" name="Google Shape;156;p4"/>
            <p:cNvCxnSpPr/>
            <p:nvPr/>
          </p:nvCxnSpPr>
          <p:spPr>
            <a:xfrm>
              <a:off x="0" y="3090069"/>
              <a:ext cx="10515600" cy="0"/>
            </a:xfrm>
            <a:prstGeom prst="straightConnector1">
              <a:avLst/>
            </a:prstGeom>
            <a:gradFill>
              <a:gsLst>
                <a:gs pos="0">
                  <a:srgbClr val="7EB55F"/>
                </a:gs>
                <a:gs pos="50000">
                  <a:srgbClr val="6EB03F"/>
                </a:gs>
                <a:gs pos="100000">
                  <a:srgbClr val="5F9F34"/>
                </a:gs>
              </a:gsLst>
              <a:lin ang="5400000" scaled="0"/>
            </a:gradFill>
            <a:ln w="9525" cap="flat" cmpd="sng">
              <a:solidFill>
                <a:srgbClr val="6FAB46"/>
              </a:solidFill>
              <a:prstDash val="solid"/>
              <a:miter lim="800000"/>
              <a:headEnd type="none" w="sm" len="sm"/>
              <a:tailEnd type="none" w="sm" len="sm"/>
            </a:ln>
            <a:effectLst>
              <a:outerShdw blurRad="57150" dist="19050" dir="5400000" algn="ctr" rotWithShape="0">
                <a:srgbClr val="000000">
                  <a:alpha val="62745"/>
                </a:srgbClr>
              </a:outerShdw>
            </a:effectLst>
          </p:spPr>
        </p:cxnSp>
        <p:sp>
          <p:nvSpPr>
            <p:cNvPr id="157" name="Google Shape;157;p4"/>
            <p:cNvSpPr txBox="1"/>
            <p:nvPr/>
          </p:nvSpPr>
          <p:spPr>
            <a:xfrm>
              <a:off x="0" y="3159224"/>
              <a:ext cx="10515600" cy="839400"/>
            </a:xfrm>
            <a:prstGeom prst="rect">
              <a:avLst/>
            </a:prstGeom>
            <a:noFill/>
            <a:ln>
              <a:noFill/>
            </a:ln>
          </p:spPr>
          <p:txBody>
            <a:bodyPr spcFirstLastPara="1" wrap="square" lIns="87625" tIns="87625" rIns="87625" bIns="87625" anchor="t" anchorCtr="0">
              <a:noAutofit/>
            </a:bodyPr>
            <a:lstStyle/>
            <a:p>
              <a:pPr marL="0" marR="0" lvl="0" indent="0" algn="ctr" rtl="0">
                <a:lnSpc>
                  <a:spcPct val="90000"/>
                </a:lnSpc>
                <a:spcBef>
                  <a:spcPts val="0"/>
                </a:spcBef>
                <a:spcAft>
                  <a:spcPts val="0"/>
                </a:spcAft>
                <a:buClr>
                  <a:schemeClr val="dk1"/>
                </a:buClr>
                <a:buSzPts val="2300"/>
                <a:buFont typeface="Calibri"/>
                <a:buNone/>
              </a:pPr>
              <a:r>
                <a:rPr lang="en-US" sz="2300" i="1">
                  <a:solidFill>
                    <a:schemeClr val="dk1"/>
                  </a:solidFill>
                  <a:latin typeface="Calibri"/>
                  <a:ea typeface="Calibri"/>
                  <a:cs typeface="Calibri"/>
                  <a:sym typeface="Calibri"/>
                </a:rPr>
                <a:t>Disclaimers are present towards the bottom of the application to further help the user understand how the visual aids work. </a:t>
              </a:r>
              <a:endParaRPr sz="2300" b="0" i="1" u="none" strike="noStrike" cap="none">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Shape 161"/>
        <p:cNvGrpSpPr/>
        <p:nvPr/>
      </p:nvGrpSpPr>
      <p:grpSpPr>
        <a:xfrm>
          <a:off x="0" y="0"/>
          <a:ext cx="0" cy="0"/>
          <a:chOff x="0" y="0"/>
          <a:chExt cx="0" cy="0"/>
        </a:xfrm>
      </p:grpSpPr>
      <p:sp>
        <p:nvSpPr>
          <p:cNvPr id="162" name="Google Shape;162;p5"/>
          <p:cNvSpPr/>
          <p:nvPr/>
        </p:nvSpPr>
        <p:spPr>
          <a:xfrm>
            <a:off x="0" y="-3324"/>
            <a:ext cx="12192000" cy="686132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3" name="Google Shape;163;p5"/>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4" name="Google Shape;164;p5"/>
          <p:cNvSpPr/>
          <p:nvPr/>
        </p:nvSpPr>
        <p:spPr>
          <a:xfrm>
            <a:off x="0" y="0"/>
            <a:ext cx="3581400" cy="6858000"/>
          </a:xfrm>
          <a:custGeom>
            <a:avLst/>
            <a:gdLst/>
            <a:ahLst/>
            <a:cxnLst/>
            <a:rect l="l" t="t" r="r" b="b"/>
            <a:pathLst>
              <a:path w="3581400" h="6858000" extrusionOk="0">
                <a:moveTo>
                  <a:pt x="0" y="0"/>
                </a:moveTo>
                <a:lnTo>
                  <a:pt x="405246" y="0"/>
                </a:lnTo>
                <a:lnTo>
                  <a:pt x="3581400" y="6858000"/>
                </a:lnTo>
                <a:lnTo>
                  <a:pt x="0" y="6858000"/>
                </a:ln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5"/>
          <p:cNvSpPr txBox="1">
            <a:spLocks noGrp="1"/>
          </p:cNvSpPr>
          <p:nvPr>
            <p:ph type="title"/>
          </p:nvPr>
        </p:nvSpPr>
        <p:spPr>
          <a:xfrm>
            <a:off x="833002" y="365126"/>
            <a:ext cx="10520702" cy="60064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FFFF"/>
              </a:buClr>
              <a:buSzPct val="100000"/>
              <a:buFont typeface="Calibri"/>
              <a:buNone/>
            </a:pPr>
            <a:r>
              <a:rPr lang="en-US">
                <a:solidFill>
                  <a:srgbClr val="FFFFFF"/>
                </a:solidFill>
              </a:rPr>
              <a:t>Visual Aids</a:t>
            </a:r>
            <a:endParaRPr/>
          </a:p>
        </p:txBody>
      </p:sp>
      <p:sp>
        <p:nvSpPr>
          <p:cNvPr id="166" name="Google Shape;166;p5"/>
          <p:cNvSpPr txBox="1">
            <a:spLocks noGrp="1"/>
          </p:cNvSpPr>
          <p:nvPr>
            <p:ph type="body" idx="1"/>
          </p:nvPr>
        </p:nvSpPr>
        <p:spPr>
          <a:xfrm>
            <a:off x="838200" y="1270575"/>
            <a:ext cx="10515600" cy="1675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FFFFFF"/>
              </a:buClr>
              <a:buSzPts val="2000"/>
              <a:buChar char="•"/>
            </a:pPr>
            <a:r>
              <a:rPr lang="en-US" sz="2000">
                <a:solidFill>
                  <a:srgbClr val="FFFFFF"/>
                </a:solidFill>
              </a:rPr>
              <a:t>Background of application will change based on how the converted output (temperature) falls within, or close to the freezing or boiling point. </a:t>
            </a:r>
            <a:endParaRPr sz="2000">
              <a:solidFill>
                <a:srgbClr val="FFFFFF"/>
              </a:solidFill>
            </a:endParaRPr>
          </a:p>
          <a:p>
            <a:pPr marL="228600" lvl="0" indent="-228600" algn="l" rtl="0">
              <a:lnSpc>
                <a:spcPct val="90000"/>
              </a:lnSpc>
              <a:spcBef>
                <a:spcPts val="0"/>
              </a:spcBef>
              <a:spcAft>
                <a:spcPts val="0"/>
              </a:spcAft>
              <a:buClr>
                <a:srgbClr val="FFFFFF"/>
              </a:buClr>
              <a:buSzPts val="2000"/>
              <a:buChar char="•"/>
            </a:pPr>
            <a:r>
              <a:rPr lang="en-US" sz="2000">
                <a:solidFill>
                  <a:srgbClr val="FFFFFF"/>
                </a:solidFill>
              </a:rPr>
              <a:t>Freezing temperatures will have a blue background.  (At or below freezing point)</a:t>
            </a:r>
            <a:endParaRPr sz="2000">
              <a:solidFill>
                <a:srgbClr val="FFFFFF"/>
              </a:solidFill>
            </a:endParaRPr>
          </a:p>
          <a:p>
            <a:pPr marL="228600" lvl="0" indent="-228600" algn="l" rtl="0">
              <a:lnSpc>
                <a:spcPct val="90000"/>
              </a:lnSpc>
              <a:spcBef>
                <a:spcPts val="0"/>
              </a:spcBef>
              <a:spcAft>
                <a:spcPts val="0"/>
              </a:spcAft>
              <a:buClr>
                <a:srgbClr val="FFFFFF"/>
              </a:buClr>
              <a:buSzPts val="2000"/>
              <a:buChar char="•"/>
            </a:pPr>
            <a:r>
              <a:rPr lang="en-US" sz="2000">
                <a:solidFill>
                  <a:srgbClr val="FFFFFF"/>
                </a:solidFill>
              </a:rPr>
              <a:t>Boiling temperatures will have a red background.  (At or above boiling point)</a:t>
            </a:r>
            <a:endParaRPr sz="2000">
              <a:solidFill>
                <a:srgbClr val="FFFFFF"/>
              </a:solidFill>
            </a:endParaRPr>
          </a:p>
          <a:p>
            <a:pPr marL="228600" lvl="0" indent="-228600" algn="l" rtl="0">
              <a:lnSpc>
                <a:spcPct val="90000"/>
              </a:lnSpc>
              <a:spcBef>
                <a:spcPts val="0"/>
              </a:spcBef>
              <a:spcAft>
                <a:spcPts val="0"/>
              </a:spcAft>
              <a:buClr>
                <a:srgbClr val="FFFFFF"/>
              </a:buClr>
              <a:buSzPts val="2000"/>
              <a:buChar char="•"/>
            </a:pPr>
            <a:r>
              <a:rPr lang="en-US" sz="2000">
                <a:solidFill>
                  <a:srgbClr val="FFFFFF"/>
                </a:solidFill>
              </a:rPr>
              <a:t>Temperatures between freezing and boiling will have a green background. </a:t>
            </a:r>
            <a:endParaRPr/>
          </a:p>
        </p:txBody>
      </p:sp>
      <p:pic>
        <p:nvPicPr>
          <p:cNvPr id="167" name="Google Shape;167;p5"/>
          <p:cNvPicPr preferRelativeResize="0"/>
          <p:nvPr/>
        </p:nvPicPr>
        <p:blipFill rotWithShape="1">
          <a:blip r:embed="rId3">
            <a:alphaModFix/>
          </a:blip>
          <a:srcRect/>
          <a:stretch/>
        </p:blipFill>
        <p:spPr>
          <a:xfrm>
            <a:off x="1055913" y="3120041"/>
            <a:ext cx="1892397" cy="3702239"/>
          </a:xfrm>
          <a:prstGeom prst="rect">
            <a:avLst/>
          </a:prstGeom>
          <a:noFill/>
          <a:ln>
            <a:noFill/>
          </a:ln>
        </p:spPr>
      </p:pic>
      <p:pic>
        <p:nvPicPr>
          <p:cNvPr id="168" name="Google Shape;168;p5"/>
          <p:cNvPicPr preferRelativeResize="0"/>
          <p:nvPr/>
        </p:nvPicPr>
        <p:blipFill rotWithShape="1">
          <a:blip r:embed="rId4">
            <a:alphaModFix/>
          </a:blip>
          <a:srcRect/>
          <a:stretch/>
        </p:blipFill>
        <p:spPr>
          <a:xfrm>
            <a:off x="3734157" y="3120041"/>
            <a:ext cx="1924149" cy="3702240"/>
          </a:xfrm>
          <a:prstGeom prst="rect">
            <a:avLst/>
          </a:prstGeom>
          <a:noFill/>
          <a:ln>
            <a:noFill/>
          </a:ln>
        </p:spPr>
      </p:pic>
      <p:pic>
        <p:nvPicPr>
          <p:cNvPr id="169" name="Google Shape;169;p5"/>
          <p:cNvPicPr preferRelativeResize="0"/>
          <p:nvPr/>
        </p:nvPicPr>
        <p:blipFill rotWithShape="1">
          <a:blip r:embed="rId5">
            <a:alphaModFix/>
          </a:blip>
          <a:srcRect/>
          <a:stretch/>
        </p:blipFill>
        <p:spPr>
          <a:xfrm>
            <a:off x="6531640" y="3120041"/>
            <a:ext cx="1816193" cy="3702240"/>
          </a:xfrm>
          <a:prstGeom prst="rect">
            <a:avLst/>
          </a:prstGeom>
          <a:noFill/>
          <a:ln>
            <a:noFill/>
          </a:ln>
        </p:spPr>
      </p:pic>
      <p:pic>
        <p:nvPicPr>
          <p:cNvPr id="170" name="Google Shape;170;p5"/>
          <p:cNvPicPr preferRelativeResize="0"/>
          <p:nvPr/>
        </p:nvPicPr>
        <p:blipFill rotWithShape="1">
          <a:blip r:embed="rId6">
            <a:alphaModFix/>
          </a:blip>
          <a:srcRect/>
          <a:stretch/>
        </p:blipFill>
        <p:spPr>
          <a:xfrm>
            <a:off x="9218490" y="3120041"/>
            <a:ext cx="1828894" cy="37022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Shape 174"/>
        <p:cNvGrpSpPr/>
        <p:nvPr/>
      </p:nvGrpSpPr>
      <p:grpSpPr>
        <a:xfrm>
          <a:off x="0" y="0"/>
          <a:ext cx="0" cy="0"/>
          <a:chOff x="0" y="0"/>
          <a:chExt cx="0" cy="0"/>
        </a:xfrm>
      </p:grpSpPr>
      <p:sp>
        <p:nvSpPr>
          <p:cNvPr id="175" name="Google Shape;175;g1a4c052af2f_0_50"/>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 name="Google Shape;176;g1a4c052af2f_0_50"/>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7" name="Google Shape;177;g1a4c052af2f_0_50"/>
          <p:cNvSpPr/>
          <p:nvPr/>
        </p:nvSpPr>
        <p:spPr>
          <a:xfrm>
            <a:off x="0" y="0"/>
            <a:ext cx="3581400" cy="6858000"/>
          </a:xfrm>
          <a:custGeom>
            <a:avLst/>
            <a:gdLst/>
            <a:ahLst/>
            <a:cxnLst/>
            <a:rect l="l" t="t" r="r" b="b"/>
            <a:pathLst>
              <a:path w="3581400" h="6858000" extrusionOk="0">
                <a:moveTo>
                  <a:pt x="0" y="0"/>
                </a:moveTo>
                <a:lnTo>
                  <a:pt x="405246" y="0"/>
                </a:lnTo>
                <a:lnTo>
                  <a:pt x="3581400" y="6858000"/>
                </a:lnTo>
                <a:lnTo>
                  <a:pt x="0" y="685800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8" name="Google Shape;178;g1a4c052af2f_0_50"/>
          <p:cNvSpPr txBox="1">
            <a:spLocks noGrp="1"/>
          </p:cNvSpPr>
          <p:nvPr>
            <p:ph type="title"/>
          </p:nvPr>
        </p:nvSpPr>
        <p:spPr>
          <a:xfrm>
            <a:off x="833002" y="365126"/>
            <a:ext cx="10520700" cy="6006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FFFF"/>
              </a:buClr>
              <a:buSzPct val="100000"/>
              <a:buFont typeface="Calibri"/>
              <a:buNone/>
            </a:pPr>
            <a:r>
              <a:rPr lang="en-US">
                <a:solidFill>
                  <a:srgbClr val="FFFFFF"/>
                </a:solidFill>
              </a:rPr>
              <a:t>Visual Aids Cont.</a:t>
            </a:r>
            <a:endParaRPr/>
          </a:p>
        </p:txBody>
      </p:sp>
      <p:sp>
        <p:nvSpPr>
          <p:cNvPr id="179" name="Google Shape;179;g1a4c052af2f_0_50"/>
          <p:cNvSpPr txBox="1">
            <a:spLocks noGrp="1"/>
          </p:cNvSpPr>
          <p:nvPr>
            <p:ph type="body" idx="1"/>
          </p:nvPr>
        </p:nvSpPr>
        <p:spPr>
          <a:xfrm>
            <a:off x="838200" y="1270575"/>
            <a:ext cx="10515600" cy="1675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FFFFFF"/>
              </a:buClr>
              <a:buSzPts val="2000"/>
              <a:buChar char="•"/>
            </a:pPr>
            <a:r>
              <a:rPr lang="en-US" sz="2000">
                <a:solidFill>
                  <a:srgbClr val="FFFFFF"/>
                </a:solidFill>
              </a:rPr>
              <a:t>A progress bar shows how close the converted number is close to either freezing or boiling point.</a:t>
            </a:r>
            <a:endParaRPr sz="2000">
              <a:solidFill>
                <a:srgbClr val="FFFFFF"/>
              </a:solidFill>
            </a:endParaRPr>
          </a:p>
          <a:p>
            <a:pPr marL="228600" lvl="0" indent="-228600" algn="l" rtl="0">
              <a:lnSpc>
                <a:spcPct val="90000"/>
              </a:lnSpc>
              <a:spcBef>
                <a:spcPts val="0"/>
              </a:spcBef>
              <a:spcAft>
                <a:spcPts val="0"/>
              </a:spcAft>
              <a:buClr>
                <a:srgbClr val="FFFFFF"/>
              </a:buClr>
              <a:buSzPts val="2000"/>
              <a:buChar char="•"/>
            </a:pPr>
            <a:r>
              <a:rPr lang="en-US" sz="2000">
                <a:solidFill>
                  <a:srgbClr val="FFFFFF"/>
                </a:solidFill>
              </a:rPr>
              <a:t>Freezing temperatures will be shown as 0% on the progress bar.  (At or below freezing point)</a:t>
            </a:r>
            <a:endParaRPr sz="2000">
              <a:solidFill>
                <a:srgbClr val="FFFFFF"/>
              </a:solidFill>
            </a:endParaRPr>
          </a:p>
          <a:p>
            <a:pPr marL="228600" lvl="0" indent="-228600" algn="l" rtl="0">
              <a:lnSpc>
                <a:spcPct val="90000"/>
              </a:lnSpc>
              <a:spcBef>
                <a:spcPts val="0"/>
              </a:spcBef>
              <a:spcAft>
                <a:spcPts val="0"/>
              </a:spcAft>
              <a:buClr>
                <a:srgbClr val="FFFFFF"/>
              </a:buClr>
              <a:buSzPts val="2000"/>
              <a:buChar char="•"/>
            </a:pPr>
            <a:r>
              <a:rPr lang="en-US" sz="2000">
                <a:solidFill>
                  <a:srgbClr val="FFFFFF"/>
                </a:solidFill>
              </a:rPr>
              <a:t>Boiling temperatures will be shown as 100% on the progress bar.  (At or above boiling point)</a:t>
            </a:r>
            <a:endParaRPr sz="2000">
              <a:solidFill>
                <a:srgbClr val="FFFFFF"/>
              </a:solidFill>
            </a:endParaRPr>
          </a:p>
          <a:p>
            <a:pPr marL="228600" lvl="0" indent="-228600" algn="l" rtl="0">
              <a:lnSpc>
                <a:spcPct val="90000"/>
              </a:lnSpc>
              <a:spcBef>
                <a:spcPts val="0"/>
              </a:spcBef>
              <a:spcAft>
                <a:spcPts val="0"/>
              </a:spcAft>
              <a:buClr>
                <a:srgbClr val="FFFFFF"/>
              </a:buClr>
              <a:buSzPts val="2000"/>
              <a:buChar char="•"/>
            </a:pPr>
            <a:r>
              <a:rPr lang="en-US" sz="2000">
                <a:solidFill>
                  <a:srgbClr val="FFFFFF"/>
                </a:solidFill>
              </a:rPr>
              <a:t>Temperatures between freezing and boiling will be shown as their respective closeness to freezing or boiling.  </a:t>
            </a:r>
            <a:endParaRPr/>
          </a:p>
        </p:txBody>
      </p:sp>
      <p:pic>
        <p:nvPicPr>
          <p:cNvPr id="180" name="Google Shape;180;g1a4c052af2f_0_50"/>
          <p:cNvPicPr preferRelativeResize="0"/>
          <p:nvPr/>
        </p:nvPicPr>
        <p:blipFill rotWithShape="1">
          <a:blip r:embed="rId3">
            <a:alphaModFix/>
          </a:blip>
          <a:srcRect/>
          <a:stretch/>
        </p:blipFill>
        <p:spPr>
          <a:xfrm>
            <a:off x="1055913" y="3120041"/>
            <a:ext cx="1892397" cy="3702239"/>
          </a:xfrm>
          <a:prstGeom prst="rect">
            <a:avLst/>
          </a:prstGeom>
          <a:noFill/>
          <a:ln>
            <a:noFill/>
          </a:ln>
        </p:spPr>
      </p:pic>
      <p:pic>
        <p:nvPicPr>
          <p:cNvPr id="181" name="Google Shape;181;g1a4c052af2f_0_50"/>
          <p:cNvPicPr preferRelativeResize="0"/>
          <p:nvPr/>
        </p:nvPicPr>
        <p:blipFill rotWithShape="1">
          <a:blip r:embed="rId4">
            <a:alphaModFix/>
          </a:blip>
          <a:srcRect/>
          <a:stretch/>
        </p:blipFill>
        <p:spPr>
          <a:xfrm>
            <a:off x="3734157" y="3120041"/>
            <a:ext cx="1924149" cy="3702240"/>
          </a:xfrm>
          <a:prstGeom prst="rect">
            <a:avLst/>
          </a:prstGeom>
          <a:noFill/>
          <a:ln>
            <a:noFill/>
          </a:ln>
        </p:spPr>
      </p:pic>
      <p:pic>
        <p:nvPicPr>
          <p:cNvPr id="182" name="Google Shape;182;g1a4c052af2f_0_50"/>
          <p:cNvPicPr preferRelativeResize="0"/>
          <p:nvPr/>
        </p:nvPicPr>
        <p:blipFill rotWithShape="1">
          <a:blip r:embed="rId5">
            <a:alphaModFix/>
          </a:blip>
          <a:srcRect/>
          <a:stretch/>
        </p:blipFill>
        <p:spPr>
          <a:xfrm>
            <a:off x="6531640" y="3120041"/>
            <a:ext cx="1816193" cy="3702240"/>
          </a:xfrm>
          <a:prstGeom prst="rect">
            <a:avLst/>
          </a:prstGeom>
          <a:noFill/>
          <a:ln>
            <a:noFill/>
          </a:ln>
        </p:spPr>
      </p:pic>
      <p:pic>
        <p:nvPicPr>
          <p:cNvPr id="183" name="Google Shape;183;g1a4c052af2f_0_50"/>
          <p:cNvPicPr preferRelativeResize="0"/>
          <p:nvPr/>
        </p:nvPicPr>
        <p:blipFill rotWithShape="1">
          <a:blip r:embed="rId6">
            <a:alphaModFix/>
          </a:blip>
          <a:srcRect/>
          <a:stretch/>
        </p:blipFill>
        <p:spPr>
          <a:xfrm>
            <a:off x="9218490" y="3120041"/>
            <a:ext cx="1828894" cy="37022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g1a4c052af2f_0_6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89" name="Google Shape;189;g1a4c052af2f_0_6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Dropdown Menu Implementation</a:t>
            </a:r>
            <a:endParaRPr/>
          </a:p>
        </p:txBody>
      </p:sp>
      <p:sp>
        <p:nvSpPr>
          <p:cNvPr id="190" name="Google Shape;190;g1a4c052af2f_0_62"/>
          <p:cNvSpPr txBox="1">
            <a:spLocks noGrp="1"/>
          </p:cNvSpPr>
          <p:nvPr>
            <p:ph type="body" idx="1"/>
          </p:nvPr>
        </p:nvSpPr>
        <p:spPr>
          <a:xfrm>
            <a:off x="838200" y="1825625"/>
            <a:ext cx="10515600" cy="24426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a:t>To make selecting a conversion easier we implemented a dropdown menu which houses the 6 different types of conversions to choose from. </a:t>
            </a:r>
            <a:endParaRPr/>
          </a:p>
          <a:p>
            <a:pPr marL="0" lvl="0" indent="0" algn="l" rtl="0">
              <a:spcBef>
                <a:spcPts val="1000"/>
              </a:spcBef>
              <a:spcAft>
                <a:spcPts val="0"/>
              </a:spcAft>
              <a:buNone/>
            </a:pPr>
            <a:r>
              <a:rPr lang="en-US"/>
              <a:t>Users can choose from: Celsius to Fahrenheit, Fahrenheit to Celsius, Kelvin to Fahrenheit, Fahrenheit to Kelvin, Celsius to Kelvin, or Kelvin to Celsius.</a:t>
            </a:r>
            <a:endParaRPr/>
          </a:p>
        </p:txBody>
      </p:sp>
      <p:pic>
        <p:nvPicPr>
          <p:cNvPr id="191" name="Google Shape;191;g1a4c052af2f_0_62"/>
          <p:cNvPicPr preferRelativeResize="0"/>
          <p:nvPr/>
        </p:nvPicPr>
        <p:blipFill>
          <a:blip r:embed="rId4">
            <a:alphaModFix/>
          </a:blip>
          <a:stretch>
            <a:fillRect/>
          </a:stretch>
        </p:blipFill>
        <p:spPr>
          <a:xfrm>
            <a:off x="2695495" y="4453850"/>
            <a:ext cx="6801000" cy="1857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g1a4c052af2f_0_67"/>
          <p:cNvPicPr preferRelativeResize="0"/>
          <p:nvPr/>
        </p:nvPicPr>
        <p:blipFill>
          <a:blip r:embed="rId3">
            <a:alphaModFix/>
          </a:blip>
          <a:stretch>
            <a:fillRect/>
          </a:stretch>
        </p:blipFill>
        <p:spPr>
          <a:xfrm>
            <a:off x="0" y="-76200"/>
            <a:ext cx="12192000" cy="7886700"/>
          </a:xfrm>
          <a:prstGeom prst="rect">
            <a:avLst/>
          </a:prstGeom>
          <a:noFill/>
          <a:ln>
            <a:noFill/>
          </a:ln>
        </p:spPr>
      </p:pic>
      <p:sp>
        <p:nvSpPr>
          <p:cNvPr id="197" name="Google Shape;197;g1a4c052af2f_0_67"/>
          <p:cNvSpPr txBox="1">
            <a:spLocks noGrp="1"/>
          </p:cNvSpPr>
          <p:nvPr>
            <p:ph type="title"/>
          </p:nvPr>
        </p:nvSpPr>
        <p:spPr>
          <a:xfrm>
            <a:off x="838200" y="-24447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Dropdown Menu Code </a:t>
            </a:r>
            <a:endParaRPr/>
          </a:p>
        </p:txBody>
      </p:sp>
      <p:sp>
        <p:nvSpPr>
          <p:cNvPr id="198" name="Google Shape;198;g1a4c052af2f_0_6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99" name="Google Shape;199;g1a4c052af2f_0_67"/>
          <p:cNvPicPr preferRelativeResize="0"/>
          <p:nvPr/>
        </p:nvPicPr>
        <p:blipFill>
          <a:blip r:embed="rId4">
            <a:alphaModFix/>
          </a:blip>
          <a:stretch>
            <a:fillRect/>
          </a:stretch>
        </p:blipFill>
        <p:spPr>
          <a:xfrm>
            <a:off x="61920" y="738195"/>
            <a:ext cx="7354501" cy="3509700"/>
          </a:xfrm>
          <a:prstGeom prst="rect">
            <a:avLst/>
          </a:prstGeom>
          <a:noFill/>
          <a:ln>
            <a:noFill/>
          </a:ln>
        </p:spPr>
      </p:pic>
      <p:pic>
        <p:nvPicPr>
          <p:cNvPr id="200" name="Google Shape;200;g1a4c052af2f_0_67"/>
          <p:cNvPicPr preferRelativeResize="0"/>
          <p:nvPr/>
        </p:nvPicPr>
        <p:blipFill>
          <a:blip r:embed="rId5">
            <a:alphaModFix/>
          </a:blip>
          <a:stretch>
            <a:fillRect/>
          </a:stretch>
        </p:blipFill>
        <p:spPr>
          <a:xfrm>
            <a:off x="33346" y="4200525"/>
            <a:ext cx="6872896" cy="2257175"/>
          </a:xfrm>
          <a:prstGeom prst="rect">
            <a:avLst/>
          </a:prstGeom>
          <a:noFill/>
          <a:ln>
            <a:noFill/>
          </a:ln>
        </p:spPr>
      </p:pic>
      <p:pic>
        <p:nvPicPr>
          <p:cNvPr id="201" name="Google Shape;201;g1a4c052af2f_0_67"/>
          <p:cNvPicPr preferRelativeResize="0"/>
          <p:nvPr/>
        </p:nvPicPr>
        <p:blipFill>
          <a:blip r:embed="rId6">
            <a:alphaModFix/>
          </a:blip>
          <a:stretch>
            <a:fillRect/>
          </a:stretch>
        </p:blipFill>
        <p:spPr>
          <a:xfrm>
            <a:off x="6863675" y="2752625"/>
            <a:ext cx="5272175" cy="28668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1898</Words>
  <Application>Microsoft Office PowerPoint</Application>
  <PresentationFormat>Widescreen</PresentationFormat>
  <Paragraphs>129</Paragraphs>
  <Slides>25</Slides>
  <Notes>25</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25</vt:i4>
      </vt:variant>
    </vt:vector>
  </HeadingPairs>
  <TitlesOfParts>
    <vt:vector size="29" baseType="lpstr">
      <vt:lpstr>Arial</vt:lpstr>
      <vt:lpstr>Calibri</vt:lpstr>
      <vt:lpstr>Office Theme</vt:lpstr>
      <vt:lpstr>Office Theme</vt:lpstr>
      <vt:lpstr>Temperature Converter created in Java/Android Studio</vt:lpstr>
      <vt:lpstr>PowerPoint Presentation</vt:lpstr>
      <vt:lpstr>PowerPoint Presentation</vt:lpstr>
      <vt:lpstr>Temperature Converter Application Overview</vt:lpstr>
      <vt:lpstr>How to Use </vt:lpstr>
      <vt:lpstr>Visual Aids</vt:lpstr>
      <vt:lpstr>Visual Aids Cont.</vt:lpstr>
      <vt:lpstr>Dropdown Menu Implementation</vt:lpstr>
      <vt:lpstr>Dropdown Menu Code </vt:lpstr>
      <vt:lpstr>Conversion Button Implementation</vt:lpstr>
      <vt:lpstr>Conversion Button Code</vt:lpstr>
      <vt:lpstr>ConversionClass Implementation</vt:lpstr>
      <vt:lpstr>ConversionClass Code</vt:lpstr>
      <vt:lpstr>Background Color Change Implementation</vt:lpstr>
      <vt:lpstr>Background Color Change Code</vt:lpstr>
      <vt:lpstr>ProgressBar Implementation</vt:lpstr>
      <vt:lpstr>ProgressBar Code</vt:lpstr>
      <vt:lpstr>Test Cases –Celsius to Fahrenheit</vt:lpstr>
      <vt:lpstr>Test Cases – Fahrenheit to Celsius</vt:lpstr>
      <vt:lpstr>Test Cases – Kelvin to Celsius</vt:lpstr>
      <vt:lpstr>Test Cases – Kelvin to Fahrenheit</vt:lpstr>
      <vt:lpstr>Test Cases – Fahrenheit to Kelvin</vt:lpstr>
      <vt:lpstr>Test Cases – Celsius to Kelvin</vt:lpstr>
      <vt:lpstr>Test Case Code Example</vt:lpstr>
      <vt:lpstr>Live 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Temperature Converter created in Java/Android Studio</dc:title>
  <dc:creator>Andre Nasrah</dc:creator>
  <cp:lastModifiedBy>Andre Nasrah</cp:lastModifiedBy>
  <cp:revision>1</cp:revision>
  <dcterms:created xsi:type="dcterms:W3CDTF">2022-12-03T03:38:00Z</dcterms:created>
  <dcterms:modified xsi:type="dcterms:W3CDTF">2022-12-11T22:36:40Z</dcterms:modified>
</cp:coreProperties>
</file>